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20"/>
  </p:notesMasterIdLst>
  <p:sldIdLst>
    <p:sldId id="256" r:id="rId2"/>
    <p:sldId id="271" r:id="rId3"/>
    <p:sldId id="258" r:id="rId4"/>
    <p:sldId id="260" r:id="rId5"/>
    <p:sldId id="262" r:id="rId6"/>
    <p:sldId id="272" r:id="rId7"/>
    <p:sldId id="257" r:id="rId8"/>
    <p:sldId id="273" r:id="rId9"/>
    <p:sldId id="259" r:id="rId10"/>
    <p:sldId id="261" r:id="rId11"/>
    <p:sldId id="263" r:id="rId12"/>
    <p:sldId id="264" r:id="rId13"/>
    <p:sldId id="267" r:id="rId14"/>
    <p:sldId id="266" r:id="rId15"/>
    <p:sldId id="268" r:id="rId16"/>
    <p:sldId id="274" r:id="rId17"/>
    <p:sldId id="270" r:id="rId18"/>
    <p:sldId id="269" r:id="rId19"/>
  </p:sldIdLst>
  <p:sldSz cx="13004800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1307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1C2C17-E813-4D47-8347-E3DE0D8CE19A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32164D2D-BA47-413D-A2BF-011DFCA55B68}">
      <dgm:prSet phldrT="[Text]"/>
      <dgm:spPr/>
      <dgm:t>
        <a:bodyPr/>
        <a:lstStyle/>
        <a:p>
          <a:r>
            <a:rPr lang="en-US" dirty="0" smtClean="0"/>
            <a:t>Ask</a:t>
          </a:r>
          <a:endParaRPr lang="en-US" dirty="0"/>
        </a:p>
      </dgm:t>
    </dgm:pt>
    <dgm:pt modelId="{B2C91B28-D8BA-4962-94BC-2B8293D16E7F}" type="parTrans" cxnId="{FBCA41A3-BCEF-4458-B318-DEF9D5879754}">
      <dgm:prSet/>
      <dgm:spPr/>
      <dgm:t>
        <a:bodyPr/>
        <a:lstStyle/>
        <a:p>
          <a:endParaRPr lang="en-US"/>
        </a:p>
      </dgm:t>
    </dgm:pt>
    <dgm:pt modelId="{779FD4BA-0C6A-4D44-B1FE-A3F84AB751FB}" type="sibTrans" cxnId="{FBCA41A3-BCEF-4458-B318-DEF9D5879754}">
      <dgm:prSet/>
      <dgm:spPr/>
      <dgm:t>
        <a:bodyPr/>
        <a:lstStyle/>
        <a:p>
          <a:endParaRPr lang="en-US"/>
        </a:p>
      </dgm:t>
    </dgm:pt>
    <dgm:pt modelId="{DEA2588F-24F2-4692-8395-E28E6137E0D1}">
      <dgm:prSet phldrT="[Text]"/>
      <dgm:spPr/>
      <dgm:t>
        <a:bodyPr/>
        <a:lstStyle/>
        <a:p>
          <a:r>
            <a:rPr lang="en-US" dirty="0" err="1" smtClean="0"/>
            <a:t>Analyse</a:t>
          </a:r>
          <a:endParaRPr lang="en-US" dirty="0"/>
        </a:p>
      </dgm:t>
    </dgm:pt>
    <dgm:pt modelId="{5881BD87-DC0C-4E4C-95BD-D85886BEDB3A}" type="parTrans" cxnId="{47C985D5-898A-4DFB-BFD5-6130905617DB}">
      <dgm:prSet/>
      <dgm:spPr/>
      <dgm:t>
        <a:bodyPr/>
        <a:lstStyle/>
        <a:p>
          <a:endParaRPr lang="en-US"/>
        </a:p>
      </dgm:t>
    </dgm:pt>
    <dgm:pt modelId="{3E611A55-C155-440C-839C-EB2A4753EA56}" type="sibTrans" cxnId="{47C985D5-898A-4DFB-BFD5-6130905617DB}">
      <dgm:prSet/>
      <dgm:spPr/>
      <dgm:t>
        <a:bodyPr/>
        <a:lstStyle/>
        <a:p>
          <a:endParaRPr lang="en-US"/>
        </a:p>
      </dgm:t>
    </dgm:pt>
    <dgm:pt modelId="{02C0C738-5A24-4FDC-B160-C4B2E3B0CD0B}">
      <dgm:prSet phldrT="[Text]"/>
      <dgm:spPr/>
      <dgm:t>
        <a:bodyPr/>
        <a:lstStyle/>
        <a:p>
          <a:r>
            <a:rPr lang="en-US" dirty="0" smtClean="0"/>
            <a:t>Find</a:t>
          </a:r>
          <a:endParaRPr lang="en-US" dirty="0"/>
        </a:p>
      </dgm:t>
    </dgm:pt>
    <dgm:pt modelId="{40D548FC-0F72-405E-A305-701C7C6C1808}" type="parTrans" cxnId="{2F1CC902-0B86-4BEE-A346-12C314175E80}">
      <dgm:prSet/>
      <dgm:spPr/>
      <dgm:t>
        <a:bodyPr/>
        <a:lstStyle/>
        <a:p>
          <a:endParaRPr lang="en-US"/>
        </a:p>
      </dgm:t>
    </dgm:pt>
    <dgm:pt modelId="{2E599694-9D33-41B6-A9EE-F631045BF746}" type="sibTrans" cxnId="{2F1CC902-0B86-4BEE-A346-12C314175E80}">
      <dgm:prSet/>
      <dgm:spPr/>
      <dgm:t>
        <a:bodyPr/>
        <a:lstStyle/>
        <a:p>
          <a:endParaRPr lang="en-US"/>
        </a:p>
      </dgm:t>
    </dgm:pt>
    <dgm:pt modelId="{8AC33E21-EB54-41AE-B46A-5EB05120427A}">
      <dgm:prSet/>
      <dgm:spPr/>
      <dgm:t>
        <a:bodyPr/>
        <a:lstStyle/>
        <a:p>
          <a:r>
            <a:rPr lang="en-US" dirty="0" smtClean="0"/>
            <a:t>Amplify</a:t>
          </a:r>
          <a:endParaRPr lang="en-US" dirty="0"/>
        </a:p>
      </dgm:t>
    </dgm:pt>
    <dgm:pt modelId="{0B13C978-F54B-47AD-AED2-DC3D3FD09BB5}" type="parTrans" cxnId="{153067B4-960E-4C35-97D9-36FD36C21F16}">
      <dgm:prSet/>
      <dgm:spPr/>
      <dgm:t>
        <a:bodyPr/>
        <a:lstStyle/>
        <a:p>
          <a:endParaRPr lang="en-US"/>
        </a:p>
      </dgm:t>
    </dgm:pt>
    <dgm:pt modelId="{D57C4925-3589-4B26-8CDE-E79B64A75F27}" type="sibTrans" cxnId="{153067B4-960E-4C35-97D9-36FD36C21F16}">
      <dgm:prSet/>
      <dgm:spPr/>
      <dgm:t>
        <a:bodyPr/>
        <a:lstStyle/>
        <a:p>
          <a:endParaRPr lang="en-US"/>
        </a:p>
      </dgm:t>
    </dgm:pt>
    <dgm:pt modelId="{78163D7B-AB2D-431C-A1E7-BC7676287FC0}" type="pres">
      <dgm:prSet presAssocID="{381C2C17-E813-4D47-8347-E3DE0D8CE19A}" presName="Name0" presStyleCnt="0">
        <dgm:presLayoutVars>
          <dgm:dir/>
          <dgm:animLvl val="lvl"/>
          <dgm:resizeHandles val="exact"/>
        </dgm:presLayoutVars>
      </dgm:prSet>
      <dgm:spPr/>
    </dgm:pt>
    <dgm:pt modelId="{09D059DF-8A36-42EB-A1C9-C190B623B34C}" type="pres">
      <dgm:prSet presAssocID="{32164D2D-BA47-413D-A2BF-011DFCA55B68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2B771-B2C2-4DD2-A461-DAC5E36892A1}" type="pres">
      <dgm:prSet presAssocID="{779FD4BA-0C6A-4D44-B1FE-A3F84AB751FB}" presName="parTxOnlySpace" presStyleCnt="0"/>
      <dgm:spPr/>
    </dgm:pt>
    <dgm:pt modelId="{0B4FE7A3-58EE-4BEB-8EF9-561E4D480B4D}" type="pres">
      <dgm:prSet presAssocID="{DEA2588F-24F2-4692-8395-E28E6137E0D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A78DF-8B98-4E4D-B517-2402FD36AA35}" type="pres">
      <dgm:prSet presAssocID="{3E611A55-C155-440C-839C-EB2A4753EA56}" presName="parTxOnlySpace" presStyleCnt="0"/>
      <dgm:spPr/>
    </dgm:pt>
    <dgm:pt modelId="{53CCC77E-0C68-456F-B783-C664C539BAF2}" type="pres">
      <dgm:prSet presAssocID="{02C0C738-5A24-4FDC-B160-C4B2E3B0CD0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387AD-1C65-4237-B8DC-1613D547C71C}" type="pres">
      <dgm:prSet presAssocID="{2E599694-9D33-41B6-A9EE-F631045BF746}" presName="parTxOnlySpace" presStyleCnt="0"/>
      <dgm:spPr/>
    </dgm:pt>
    <dgm:pt modelId="{098CC62A-3B15-4352-BAC0-38ADF1032EB0}" type="pres">
      <dgm:prSet presAssocID="{8AC33E21-EB54-41AE-B46A-5EB05120427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5CDE99-2745-45FC-8760-BB54078074E0}" type="presOf" srcId="{DEA2588F-24F2-4692-8395-E28E6137E0D1}" destId="{0B4FE7A3-58EE-4BEB-8EF9-561E4D480B4D}" srcOrd="0" destOrd="0" presId="urn:microsoft.com/office/officeart/2005/8/layout/chevron1"/>
    <dgm:cxn modelId="{4607E6F9-29C5-4618-9CE9-A202C02FC4AD}" type="presOf" srcId="{8AC33E21-EB54-41AE-B46A-5EB05120427A}" destId="{098CC62A-3B15-4352-BAC0-38ADF1032EB0}" srcOrd="0" destOrd="0" presId="urn:microsoft.com/office/officeart/2005/8/layout/chevron1"/>
    <dgm:cxn modelId="{B76146F7-A382-4CC6-89D4-111B72904750}" type="presOf" srcId="{02C0C738-5A24-4FDC-B160-C4B2E3B0CD0B}" destId="{53CCC77E-0C68-456F-B783-C664C539BAF2}" srcOrd="0" destOrd="0" presId="urn:microsoft.com/office/officeart/2005/8/layout/chevron1"/>
    <dgm:cxn modelId="{153067B4-960E-4C35-97D9-36FD36C21F16}" srcId="{381C2C17-E813-4D47-8347-E3DE0D8CE19A}" destId="{8AC33E21-EB54-41AE-B46A-5EB05120427A}" srcOrd="3" destOrd="0" parTransId="{0B13C978-F54B-47AD-AED2-DC3D3FD09BB5}" sibTransId="{D57C4925-3589-4B26-8CDE-E79B64A75F27}"/>
    <dgm:cxn modelId="{FBCA41A3-BCEF-4458-B318-DEF9D5879754}" srcId="{381C2C17-E813-4D47-8347-E3DE0D8CE19A}" destId="{32164D2D-BA47-413D-A2BF-011DFCA55B68}" srcOrd="0" destOrd="0" parTransId="{B2C91B28-D8BA-4962-94BC-2B8293D16E7F}" sibTransId="{779FD4BA-0C6A-4D44-B1FE-A3F84AB751FB}"/>
    <dgm:cxn modelId="{47C985D5-898A-4DFB-BFD5-6130905617DB}" srcId="{381C2C17-E813-4D47-8347-E3DE0D8CE19A}" destId="{DEA2588F-24F2-4692-8395-E28E6137E0D1}" srcOrd="1" destOrd="0" parTransId="{5881BD87-DC0C-4E4C-95BD-D85886BEDB3A}" sibTransId="{3E611A55-C155-440C-839C-EB2A4753EA56}"/>
    <dgm:cxn modelId="{B0EABFDC-490C-418F-941E-F6DEE8ADA640}" type="presOf" srcId="{32164D2D-BA47-413D-A2BF-011DFCA55B68}" destId="{09D059DF-8A36-42EB-A1C9-C190B623B34C}" srcOrd="0" destOrd="0" presId="urn:microsoft.com/office/officeart/2005/8/layout/chevron1"/>
    <dgm:cxn modelId="{E28D6AC4-07F4-4B80-ABE1-8FF3E1FF7352}" type="presOf" srcId="{381C2C17-E813-4D47-8347-E3DE0D8CE19A}" destId="{78163D7B-AB2D-431C-A1E7-BC7676287FC0}" srcOrd="0" destOrd="0" presId="urn:microsoft.com/office/officeart/2005/8/layout/chevron1"/>
    <dgm:cxn modelId="{2F1CC902-0B86-4BEE-A346-12C314175E80}" srcId="{381C2C17-E813-4D47-8347-E3DE0D8CE19A}" destId="{02C0C738-5A24-4FDC-B160-C4B2E3B0CD0B}" srcOrd="2" destOrd="0" parTransId="{40D548FC-0F72-405E-A305-701C7C6C1808}" sibTransId="{2E599694-9D33-41B6-A9EE-F631045BF746}"/>
    <dgm:cxn modelId="{77031F23-B04E-4507-A25A-3511DF8E0B21}" type="presParOf" srcId="{78163D7B-AB2D-431C-A1E7-BC7676287FC0}" destId="{09D059DF-8A36-42EB-A1C9-C190B623B34C}" srcOrd="0" destOrd="0" presId="urn:microsoft.com/office/officeart/2005/8/layout/chevron1"/>
    <dgm:cxn modelId="{3FE4A0EA-4023-41A6-8F45-0B472BAF76F3}" type="presParOf" srcId="{78163D7B-AB2D-431C-A1E7-BC7676287FC0}" destId="{8B52B771-B2C2-4DD2-A461-DAC5E36892A1}" srcOrd="1" destOrd="0" presId="urn:microsoft.com/office/officeart/2005/8/layout/chevron1"/>
    <dgm:cxn modelId="{79835BAF-DC46-4E20-B3BD-8DA91106ADB8}" type="presParOf" srcId="{78163D7B-AB2D-431C-A1E7-BC7676287FC0}" destId="{0B4FE7A3-58EE-4BEB-8EF9-561E4D480B4D}" srcOrd="2" destOrd="0" presId="urn:microsoft.com/office/officeart/2005/8/layout/chevron1"/>
    <dgm:cxn modelId="{37070E35-A86B-40E7-B34D-619E1700AA4B}" type="presParOf" srcId="{78163D7B-AB2D-431C-A1E7-BC7676287FC0}" destId="{FD2A78DF-8B98-4E4D-B517-2402FD36AA35}" srcOrd="3" destOrd="0" presId="urn:microsoft.com/office/officeart/2005/8/layout/chevron1"/>
    <dgm:cxn modelId="{E41C20F1-3DCF-450B-B502-A850D58E4317}" type="presParOf" srcId="{78163D7B-AB2D-431C-A1E7-BC7676287FC0}" destId="{53CCC77E-0C68-456F-B783-C664C539BAF2}" srcOrd="4" destOrd="0" presId="urn:microsoft.com/office/officeart/2005/8/layout/chevron1"/>
    <dgm:cxn modelId="{9E828BE4-3A2C-4C26-9E5F-21663FBB877C}" type="presParOf" srcId="{78163D7B-AB2D-431C-A1E7-BC7676287FC0}" destId="{68A387AD-1C65-4237-B8DC-1613D547C71C}" srcOrd="5" destOrd="0" presId="urn:microsoft.com/office/officeart/2005/8/layout/chevron1"/>
    <dgm:cxn modelId="{03CFBBEF-AC59-46E1-8568-BE11CEF2B1F0}" type="presParOf" srcId="{78163D7B-AB2D-431C-A1E7-BC7676287FC0}" destId="{098CC62A-3B15-4352-BAC0-38ADF1032EB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D059DF-8A36-42EB-A1C9-C190B623B34C}">
      <dsp:nvSpPr>
        <dsp:cNvPr id="0" name=""/>
        <dsp:cNvSpPr/>
      </dsp:nvSpPr>
      <dsp:spPr>
        <a:xfrm>
          <a:off x="5997" y="3328596"/>
          <a:ext cx="3491402" cy="139656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Ask</a:t>
          </a:r>
          <a:endParaRPr lang="en-US" sz="4600" kern="1200" dirty="0"/>
        </a:p>
      </dsp:txBody>
      <dsp:txXfrm>
        <a:off x="704278" y="3328596"/>
        <a:ext cx="2094841" cy="1396561"/>
      </dsp:txXfrm>
    </dsp:sp>
    <dsp:sp modelId="{0B4FE7A3-58EE-4BEB-8EF9-561E4D480B4D}">
      <dsp:nvSpPr>
        <dsp:cNvPr id="0" name=""/>
        <dsp:cNvSpPr/>
      </dsp:nvSpPr>
      <dsp:spPr>
        <a:xfrm>
          <a:off x="3148260" y="3328596"/>
          <a:ext cx="3491402" cy="1396561"/>
        </a:xfrm>
        <a:prstGeom prst="chevron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Analyse</a:t>
          </a:r>
          <a:endParaRPr lang="en-US" sz="4600" kern="1200" dirty="0"/>
        </a:p>
      </dsp:txBody>
      <dsp:txXfrm>
        <a:off x="3846541" y="3328596"/>
        <a:ext cx="2094841" cy="1396561"/>
      </dsp:txXfrm>
    </dsp:sp>
    <dsp:sp modelId="{53CCC77E-0C68-456F-B783-C664C539BAF2}">
      <dsp:nvSpPr>
        <dsp:cNvPr id="0" name=""/>
        <dsp:cNvSpPr/>
      </dsp:nvSpPr>
      <dsp:spPr>
        <a:xfrm>
          <a:off x="6290522" y="3328596"/>
          <a:ext cx="3491402" cy="1396561"/>
        </a:xfrm>
        <a:prstGeom prst="chevron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Find</a:t>
          </a:r>
          <a:endParaRPr lang="en-US" sz="4600" kern="1200" dirty="0"/>
        </a:p>
      </dsp:txBody>
      <dsp:txXfrm>
        <a:off x="6988803" y="3328596"/>
        <a:ext cx="2094841" cy="1396561"/>
      </dsp:txXfrm>
    </dsp:sp>
    <dsp:sp modelId="{098CC62A-3B15-4352-BAC0-38ADF1032EB0}">
      <dsp:nvSpPr>
        <dsp:cNvPr id="0" name=""/>
        <dsp:cNvSpPr/>
      </dsp:nvSpPr>
      <dsp:spPr>
        <a:xfrm>
          <a:off x="9432785" y="3328596"/>
          <a:ext cx="3491402" cy="1396561"/>
        </a:xfrm>
        <a:prstGeom prst="chevr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023" tIns="61341" rIns="61341" bIns="61341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Amplify</a:t>
          </a:r>
          <a:endParaRPr lang="en-US" sz="4600" kern="1200" dirty="0"/>
        </a:p>
      </dsp:txBody>
      <dsp:txXfrm>
        <a:off x="10131066" y="3328596"/>
        <a:ext cx="2094841" cy="1396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4"/>
            <a:ext cx="10997636" cy="10543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5102061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749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9833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5102061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50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4576138"/>
            <a:ext cx="11704320" cy="41366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HAU_PP_Backgrounds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685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AU_PP_Backgrounds 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566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U_PP_Backgrounds 7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347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AU_PP_Backgrounds 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236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AU_PP_Backgrounds 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097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U_PP_Backgrounds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304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437" y="1192107"/>
            <a:ext cx="11896230" cy="778256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12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7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643467"/>
            <a:ext cx="13004800" cy="91101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92086" y="3182313"/>
            <a:ext cx="7680960" cy="64302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0" i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792086" y="4047703"/>
            <a:ext cx="10997636" cy="22893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689" b="1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056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38768"/>
            <a:ext cx="13004800" cy="911483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437" y="7177780"/>
            <a:ext cx="11896230" cy="234530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44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991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1991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991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991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643468"/>
            <a:ext cx="13004800" cy="60330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96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U_PP_Crest_Single_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38768"/>
            <a:ext cx="13004800" cy="911483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437" y="1192107"/>
            <a:ext cx="11896230" cy="778256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5120" b="1" i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3982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0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U_PP_Crest_Single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8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650230" rtl="0" eaLnBrk="1" latinLnBrk="0" hangingPunct="1">
        <a:spcBef>
          <a:spcPct val="0"/>
        </a:spcBef>
        <a:buNone/>
        <a:defRPr sz="6258" b="1" i="0" kern="1200" baseline="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487672" indent="-487672" algn="l" defTabSz="650230" rtl="0" eaLnBrk="1" latinLnBrk="0" hangingPunct="1">
        <a:spcBef>
          <a:spcPct val="20000"/>
        </a:spcBef>
        <a:buFont typeface="Arial"/>
        <a:buChar char="•"/>
        <a:defRPr sz="4551" kern="1200">
          <a:solidFill>
            <a:srgbClr val="FFFFFF"/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ct val="20000"/>
        </a:spcBef>
        <a:buFont typeface="Arial"/>
        <a:buChar char="–"/>
        <a:defRPr sz="3982" kern="1200">
          <a:solidFill>
            <a:srgbClr val="FFFFFF"/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ct val="20000"/>
        </a:spcBef>
        <a:buFont typeface="Arial"/>
        <a:buChar char="•"/>
        <a:defRPr sz="3413" kern="1200">
          <a:solidFill>
            <a:srgbClr val="FFFFFF"/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ct val="20000"/>
        </a:spcBef>
        <a:buFont typeface="Arial"/>
        <a:buChar char="–"/>
        <a:defRPr sz="2844" kern="1200">
          <a:solidFill>
            <a:srgbClr val="FFFFFF"/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ct val="20000"/>
        </a:spcBef>
        <a:buFont typeface="Arial"/>
        <a:buChar char="»"/>
        <a:defRPr sz="2844" kern="1200">
          <a:solidFill>
            <a:srgbClr val="FFFFFF"/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government/uploads/system/uploads/attachment_data/file/524495/he-teaching-quality-literature-review-qualitative-research.pdf" TargetMode="External"/><Relationship Id="rId2" Type="http://schemas.openxmlformats.org/officeDocument/2006/relationships/hyperlink" Target="https://eric.ed.gov/?id=EJ1070007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tandfonline.com/doi/abs/10.1080/03098260802276771" TargetMode="External"/><Relationship Id="rId4" Type="http://schemas.openxmlformats.org/officeDocument/2006/relationships/hyperlink" Target="http://eprints.gla.ac.uk/87987/1/87987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Our kind of excellence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941499" y="5356530"/>
            <a:ext cx="8894839" cy="643022"/>
          </a:xfrm>
        </p:spPr>
        <p:txBody>
          <a:bodyPr/>
          <a:lstStyle/>
          <a:p>
            <a:r>
              <a:rPr lang="en-GB" dirty="0" smtClean="0"/>
              <a:t>Dr Lydia </a:t>
            </a:r>
            <a:r>
              <a:rPr lang="en-GB" dirty="0" smtClean="0"/>
              <a:t>Arnold (with Emily Chapman-Waterhouse)</a:t>
            </a:r>
          </a:p>
          <a:p>
            <a:r>
              <a:rPr lang="en-GB" dirty="0" smtClean="0"/>
              <a:t>Nottingham Trent University Festival of Learning </a:t>
            </a:r>
            <a:endParaRPr lang="en-GB" dirty="0" smtClean="0"/>
          </a:p>
          <a:p>
            <a:r>
              <a:rPr lang="en-GB" dirty="0" smtClean="0"/>
              <a:t>June 2018</a:t>
            </a:r>
          </a:p>
          <a:p>
            <a:endParaRPr lang="en-GB" dirty="0" smtClean="0"/>
          </a:p>
          <a:p>
            <a:r>
              <a:rPr lang="en-GB" dirty="0" smtClean="0"/>
              <a:t>@</a:t>
            </a:r>
            <a:r>
              <a:rPr lang="en-GB" dirty="0" err="1" smtClean="0"/>
              <a:t>HarperEdDev</a:t>
            </a:r>
            <a:endParaRPr lang="en-GB" dirty="0" smtClean="0"/>
          </a:p>
          <a:p>
            <a:r>
              <a:rPr lang="en-GB" dirty="0" smtClean="0"/>
              <a:t>www.l</a:t>
            </a:r>
            <a:r>
              <a:rPr lang="en-GB" dirty="0" smtClean="0"/>
              <a:t>ydiaarnold.net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29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What does excellent teaching look like in your context? </a:t>
            </a:r>
          </a:p>
          <a:p>
            <a:endParaRPr lang="en-GB" dirty="0"/>
          </a:p>
          <a:p>
            <a:r>
              <a:rPr lang="en-GB" dirty="0" smtClean="0"/>
              <a:t>Where can you find it?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66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61865" y="800222"/>
            <a:ext cx="11896230" cy="7782561"/>
          </a:xfrm>
        </p:spPr>
        <p:txBody>
          <a:bodyPr/>
          <a:lstStyle/>
          <a:p>
            <a:r>
              <a:rPr lang="en-GB" sz="2800" dirty="0" smtClean="0"/>
              <a:t>What is teaching excellence and/or excellent teaching? </a:t>
            </a:r>
          </a:p>
          <a:p>
            <a:endParaRPr lang="en-GB" sz="2800" b="0" dirty="0"/>
          </a:p>
          <a:p>
            <a:r>
              <a:rPr lang="en-GB" sz="2800" b="0" dirty="0"/>
              <a:t>“…the effectiveness of academics in </a:t>
            </a:r>
            <a:r>
              <a:rPr lang="en-GB" sz="2800" dirty="0"/>
              <a:t>enabling students to learn</a:t>
            </a:r>
            <a:r>
              <a:rPr lang="en-GB" sz="2800" b="0" dirty="0"/>
              <a:t>… the level of competence in teaching which </a:t>
            </a:r>
            <a:r>
              <a:rPr lang="en-GB" sz="2800" dirty="0"/>
              <a:t>maximises learning gain </a:t>
            </a:r>
            <a:r>
              <a:rPr lang="en-GB" sz="2800" b="0" dirty="0"/>
              <a:t>and capacity for original critical thought recognised as exemplary by peers” (Wood &amp; Su, 2017)</a:t>
            </a:r>
          </a:p>
          <a:p>
            <a:endParaRPr lang="en-GB" sz="2800" b="0" dirty="0"/>
          </a:p>
          <a:p>
            <a:r>
              <a:rPr lang="en-GB" sz="2800" b="0" dirty="0"/>
              <a:t>Where there is a “high degree of </a:t>
            </a:r>
            <a:r>
              <a:rPr lang="en-GB" sz="2800" dirty="0"/>
              <a:t>student participation and interaction</a:t>
            </a:r>
            <a:r>
              <a:rPr lang="en-GB" sz="2800" b="0" dirty="0"/>
              <a:t>, </a:t>
            </a:r>
            <a:r>
              <a:rPr lang="en-GB" sz="2800" dirty="0"/>
              <a:t>a clear structure and passion and enthusiasm in the lecturer</a:t>
            </a:r>
            <a:r>
              <a:rPr lang="en-GB" sz="2800" b="0" dirty="0"/>
              <a:t>” (</a:t>
            </a:r>
            <a:r>
              <a:rPr lang="en-GB" sz="2800" b="0" dirty="0" err="1"/>
              <a:t>Revell</a:t>
            </a:r>
            <a:r>
              <a:rPr lang="en-GB" sz="2800" b="0" dirty="0"/>
              <a:t> &amp; Wainwright, 2009)</a:t>
            </a:r>
          </a:p>
          <a:p>
            <a:endParaRPr lang="en-GB" sz="2800" b="0" dirty="0"/>
          </a:p>
          <a:p>
            <a:r>
              <a:rPr lang="en-GB" sz="2800" b="0" dirty="0"/>
              <a:t>“Being </a:t>
            </a:r>
            <a:r>
              <a:rPr lang="en-GB" sz="2800" dirty="0"/>
              <a:t>dynamically engaged </a:t>
            </a:r>
            <a:r>
              <a:rPr lang="en-GB" sz="2800" b="0" dirty="0"/>
              <a:t>in teaching practice and inspiring and practically scaffolding the potential dynamic engagement of one’s students” (Gunn &amp; Fisk, 2013)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0426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sz="4400" b="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GB" sz="4400" b="0" dirty="0" smtClean="0"/>
              <a:t>Identify a back to basics methodology for locating excellence </a:t>
            </a:r>
          </a:p>
          <a:p>
            <a:endParaRPr lang="en-GB" sz="4400" b="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GB" sz="4400" b="0" dirty="0" smtClean="0"/>
              <a:t>Recognise the role of context and culture in teaching excellence 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GB" sz="4400" b="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GB" sz="4400" b="0" dirty="0" smtClean="0"/>
              <a:t>Discuss YOUR kind of excellence 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GB" sz="4400" b="0" dirty="0" smtClean="0"/>
          </a:p>
        </p:txBody>
      </p:sp>
    </p:spTree>
    <p:extLst>
      <p:ext uri="{BB962C8B-B14F-4D97-AF65-F5344CB8AC3E}">
        <p14:creationId xmlns:p14="http://schemas.microsoft.com/office/powerpoint/2010/main" val="27164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6853" y="928337"/>
            <a:ext cx="11896230" cy="7782561"/>
          </a:xfrm>
        </p:spPr>
        <p:txBody>
          <a:bodyPr/>
          <a:lstStyle/>
          <a:p>
            <a:r>
              <a:rPr lang="en-GB" dirty="0" smtClean="0"/>
              <a:t>Harper Adams – Cultural Backdrop</a:t>
            </a:r>
            <a:endParaRPr lang="en-GB" dirty="0"/>
          </a:p>
        </p:txBody>
      </p:sp>
      <p:pic>
        <p:nvPicPr>
          <p:cNvPr id="1030" name="Picture 6" descr="https://www.aico.co.uk/wp-content/uploads/2017/03/Harper-Adams-News-Banner-85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28" y="2311309"/>
            <a:ext cx="7975294" cy="25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harper ada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028" y="5156986"/>
            <a:ext cx="3896594" cy="259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bergquist pawla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258" y="2768721"/>
            <a:ext cx="317182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harper adams dr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49" y="5156986"/>
            <a:ext cx="3956783" cy="263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77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 smtClean="0"/>
              <a:t>Locating excellence: </a:t>
            </a:r>
          </a:p>
          <a:p>
            <a:endParaRPr lang="en-GB" sz="3600" b="0" dirty="0" smtClean="0"/>
          </a:p>
          <a:p>
            <a:r>
              <a:rPr lang="en-GB" sz="3600" b="0" dirty="0" smtClean="0"/>
              <a:t>Bias beware (Trigger:  What Works? Thomas et al, 2017)</a:t>
            </a:r>
          </a:p>
          <a:p>
            <a:endParaRPr lang="en-GB" sz="3600" b="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Cultural fit 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Single culture?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Reinforcement/Challenge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Reliance on line of sight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Blind spots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Loud voices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Creep of  expectations 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Normalisation of the novel</a:t>
            </a:r>
          </a:p>
          <a:p>
            <a:pPr marL="1742423" lvl="1" indent="-685800">
              <a:buFont typeface="Arial" panose="020B0604020202020204" pitchFamily="34" charset="0"/>
              <a:buChar char="•"/>
            </a:pPr>
            <a:endParaRPr lang="en-GB" b="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8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9efbba4d-14d6-41c4-ae36-81457f76cc86@harper-ada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4" b="10856"/>
          <a:stretch/>
        </p:blipFill>
        <p:spPr bwMode="auto">
          <a:xfrm>
            <a:off x="693549" y="772602"/>
            <a:ext cx="10844213" cy="872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44538" y="9308845"/>
            <a:ext cx="236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Arnold &amp; Barnett,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5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Enthusiasm </a:t>
            </a:r>
          </a:p>
          <a:p>
            <a:endParaRPr lang="en-GB" sz="2400" b="0" dirty="0" smtClean="0"/>
          </a:p>
          <a:p>
            <a:r>
              <a:rPr lang="en-GB" sz="3600" b="0" dirty="0" smtClean="0"/>
              <a:t>“[E]</a:t>
            </a:r>
            <a:r>
              <a:rPr lang="en-GB" sz="3600" b="0" dirty="0" err="1" smtClean="0"/>
              <a:t>nthusiasm</a:t>
            </a:r>
            <a:r>
              <a:rPr lang="en-GB" sz="3600" b="0" dirty="0" smtClean="0"/>
              <a:t> </a:t>
            </a:r>
            <a:r>
              <a:rPr lang="en-GB" sz="3600" b="0" dirty="0"/>
              <a:t>is contagious and students absolutely value tutors and professional services staff who are passionate and invested. </a:t>
            </a:r>
            <a:r>
              <a:rPr lang="en-GB" sz="3600" b="0" dirty="0" smtClean="0"/>
              <a:t>…there </a:t>
            </a:r>
            <a:r>
              <a:rPr lang="en-GB" sz="3600" b="0" dirty="0"/>
              <a:t>are many ways show enthusiasm and it is not only about appearing as a bouncy, energetic individual </a:t>
            </a:r>
            <a:r>
              <a:rPr lang="en-GB" sz="3600" b="0" dirty="0" smtClean="0"/>
              <a:t>“ (Arnold &amp;Barnett, 2018).</a:t>
            </a:r>
          </a:p>
          <a:p>
            <a:endParaRPr lang="en-GB" sz="3600" dirty="0"/>
          </a:p>
          <a:p>
            <a:r>
              <a:rPr lang="en-US" sz="3600" b="0" dirty="0"/>
              <a:t>Enthusiasm for teaching and the subject = most reported factor from students (</a:t>
            </a:r>
            <a:r>
              <a:rPr lang="en-US" sz="3600" b="0" dirty="0" err="1"/>
              <a:t>Greatbatch</a:t>
            </a:r>
            <a:r>
              <a:rPr lang="en-US" sz="3600" b="0" dirty="0"/>
              <a:t> and Holland, 2016)</a:t>
            </a:r>
            <a:endParaRPr lang="en-GB" sz="3600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85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1909152"/>
              </p:ext>
            </p:extLst>
          </p:nvPr>
        </p:nvGraphicFramePr>
        <p:xfrm>
          <a:off x="117459" y="386860"/>
          <a:ext cx="12930186" cy="8053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4107" y="1913076"/>
            <a:ext cx="10216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Working with excellence 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81491" y="1505917"/>
            <a:ext cx="6833164" cy="2837484"/>
          </a:xfrm>
        </p:spPr>
        <p:txBody>
          <a:bodyPr/>
          <a:lstStyle/>
          <a:p>
            <a:r>
              <a:rPr lang="en-GB" sz="3600" dirty="0" smtClean="0"/>
              <a:t>Benefits</a:t>
            </a:r>
          </a:p>
          <a:p>
            <a:endParaRPr lang="en-GB" sz="36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Reconnection</a:t>
            </a:r>
            <a:r>
              <a:rPr lang="en-GB" sz="3600" b="0" dirty="0" smtClean="0"/>
              <a:t> with the lost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b="0" dirty="0" smtClean="0"/>
              <a:t>Credible sharing with a ‘</a:t>
            </a:r>
            <a:r>
              <a:rPr lang="en-GB" sz="3600" dirty="0" smtClean="0"/>
              <a:t>mandate’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Inspiration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Connection</a:t>
            </a:r>
            <a:r>
              <a:rPr lang="en-GB" sz="3600" b="0" dirty="0" smtClean="0"/>
              <a:t> with culture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 smtClean="0"/>
              <a:t>Reassurance </a:t>
            </a:r>
            <a:r>
              <a:rPr lang="en-GB" sz="3600" b="0" dirty="0" smtClean="0"/>
              <a:t>(Quizzes!)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600" dirty="0"/>
              <a:t>Stories</a:t>
            </a:r>
            <a:r>
              <a:rPr lang="en-GB" sz="3600" b="0" dirty="0"/>
              <a:t> – oh the stories</a:t>
            </a:r>
          </a:p>
          <a:p>
            <a:endParaRPr lang="en-GB" sz="3600" b="0" dirty="0"/>
          </a:p>
        </p:txBody>
      </p:sp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655" y="3443287"/>
            <a:ext cx="5577418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32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A second study …. </a:t>
            </a:r>
          </a:p>
          <a:p>
            <a:endParaRPr lang="en-GB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dirty="0" smtClean="0"/>
              <a:t>What are the barriers and enablers of excellent, impactful teaching?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7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b="0" u="sng" dirty="0"/>
              <a:t>Phase 1:</a:t>
            </a:r>
            <a:r>
              <a:rPr lang="en-GB" sz="2400" b="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Two focus groups, to explore both research questions;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Semi-structured facilitator prompts;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Discussions were recorded and transcribed;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Thematic analysis (TA) of those transcripts on a pairs/peer review basis;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The findings from the focus groups have informed the development of phase two.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0" dirty="0"/>
          </a:p>
          <a:p>
            <a:r>
              <a:rPr lang="en-GB" sz="2400" b="0" u="sng" dirty="0"/>
              <a:t>Phase 2: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Anonymous online questionnaire delivered via Bristol Online Surveys (BOS) issued to all teaching staff within the department and preceded by a short pilot to test accessibility.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Comprises scaled response and free-text response questions, set to answer both research questions.</a:t>
            </a:r>
            <a:endParaRPr lang="en-US" sz="2400" b="0" dirty="0"/>
          </a:p>
          <a:p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248739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Enablers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34437" y="2258008"/>
            <a:ext cx="1099150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 Small groups of students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3. Practical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4. S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tudents 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that ask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questions/are engaged 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5. Staff freedom</a:t>
            </a:r>
          </a:p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Online marking and feedback</a:t>
            </a:r>
          </a:p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7. Curriculum fit with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professional bodies /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8. Inclusion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of soft skills</a:t>
            </a:r>
          </a:p>
        </p:txBody>
      </p:sp>
    </p:spTree>
    <p:extLst>
      <p:ext uri="{BB962C8B-B14F-4D97-AF65-F5344CB8AC3E}">
        <p14:creationId xmlns:p14="http://schemas.microsoft.com/office/powerpoint/2010/main" val="376431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dirty="0" smtClean="0"/>
              <a:t>Barriers</a:t>
            </a:r>
            <a:endParaRPr lang="en-GB" sz="3200" b="0" dirty="0" smtClean="0"/>
          </a:p>
          <a:p>
            <a:r>
              <a:rPr lang="en-GB" sz="3200" b="0" dirty="0" smtClean="0"/>
              <a:t>1 </a:t>
            </a:r>
            <a:r>
              <a:rPr lang="en-GB" sz="3200" b="0" dirty="0"/>
              <a:t>Students who lack </a:t>
            </a:r>
            <a:r>
              <a:rPr lang="en-GB" sz="3200" b="0" dirty="0" smtClean="0"/>
              <a:t>focus</a:t>
            </a:r>
            <a:endParaRPr lang="en-GB" sz="3200" b="0" dirty="0"/>
          </a:p>
          <a:p>
            <a:r>
              <a:rPr lang="en-GB" sz="3200" b="0" dirty="0" smtClean="0"/>
              <a:t>2. Lack of career motivation (family business)</a:t>
            </a:r>
            <a:endParaRPr lang="en-GB" sz="3200" b="0" dirty="0"/>
          </a:p>
          <a:p>
            <a:r>
              <a:rPr lang="en-GB" sz="3200" b="0" dirty="0" smtClean="0"/>
              <a:t>3. Confidence </a:t>
            </a:r>
            <a:r>
              <a:rPr lang="en-GB" sz="3200" b="0" dirty="0"/>
              <a:t>levels of students</a:t>
            </a:r>
          </a:p>
          <a:p>
            <a:r>
              <a:rPr lang="en-GB" sz="3200" b="0" dirty="0" smtClean="0"/>
              <a:t>4. Unwilling to study independently </a:t>
            </a:r>
          </a:p>
          <a:p>
            <a:endParaRPr lang="en-GB" sz="3200" b="0" dirty="0"/>
          </a:p>
          <a:p>
            <a:r>
              <a:rPr lang="en-GB" sz="3200" b="0" dirty="0" smtClean="0"/>
              <a:t>1</a:t>
            </a:r>
            <a:r>
              <a:rPr lang="en-GB" sz="3200" b="0" dirty="0"/>
              <a:t>. Large groups </a:t>
            </a:r>
            <a:r>
              <a:rPr lang="en-GB" sz="3200" b="0" dirty="0" smtClean="0"/>
              <a:t> </a:t>
            </a:r>
            <a:endParaRPr lang="en-GB" sz="3200" b="0" dirty="0"/>
          </a:p>
          <a:p>
            <a:r>
              <a:rPr lang="en-GB" sz="3200" b="0" dirty="0"/>
              <a:t>2. </a:t>
            </a:r>
            <a:r>
              <a:rPr lang="en-GB" sz="3200" b="0" dirty="0" smtClean="0"/>
              <a:t>Unfamiliar </a:t>
            </a:r>
            <a:r>
              <a:rPr lang="en-GB" sz="3200" b="0" dirty="0"/>
              <a:t>topics </a:t>
            </a:r>
          </a:p>
          <a:p>
            <a:r>
              <a:rPr lang="en-GB" sz="3200" b="0" dirty="0"/>
              <a:t>3. Annual changes in teaching allocation</a:t>
            </a:r>
          </a:p>
          <a:p>
            <a:r>
              <a:rPr lang="en-GB" sz="3200" b="0" dirty="0" smtClean="0"/>
              <a:t>4. </a:t>
            </a:r>
            <a:r>
              <a:rPr lang="en-GB" sz="3200" b="0" dirty="0"/>
              <a:t>Timetabling and room resources</a:t>
            </a:r>
          </a:p>
          <a:p>
            <a:r>
              <a:rPr lang="en-GB" sz="3200" b="0" dirty="0" smtClean="0"/>
              <a:t>5. </a:t>
            </a:r>
            <a:r>
              <a:rPr lang="en-GB" sz="3200" b="0" dirty="0"/>
              <a:t>Assessment load on staff and students</a:t>
            </a:r>
          </a:p>
          <a:p>
            <a:r>
              <a:rPr lang="en-GB" sz="3200" b="0" dirty="0" smtClean="0"/>
              <a:t>6. </a:t>
            </a:r>
            <a:r>
              <a:rPr lang="en-GB" sz="3200" b="0" dirty="0"/>
              <a:t>Contrast of cultures between secondary and higher education</a:t>
            </a:r>
            <a:endParaRPr lang="en-US" sz="3200" b="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3825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 smtClean="0"/>
              <a:t>Dichotomy devil’s advocate</a:t>
            </a:r>
          </a:p>
          <a:p>
            <a:endParaRPr lang="en-GB" sz="3600" b="0" dirty="0"/>
          </a:p>
          <a:p>
            <a:r>
              <a:rPr lang="en-GB" sz="3600" b="0" dirty="0" smtClean="0"/>
              <a:t>Excellence is about </a:t>
            </a:r>
            <a:r>
              <a:rPr lang="en-GB" sz="3600" dirty="0" smtClean="0"/>
              <a:t>engagement (in part)</a:t>
            </a:r>
          </a:p>
          <a:p>
            <a:endParaRPr lang="en-GB" sz="3600" b="0" dirty="0" smtClean="0"/>
          </a:p>
          <a:p>
            <a:r>
              <a:rPr lang="en-GB" sz="3600" b="0" dirty="0" smtClean="0"/>
              <a:t>Students can be a </a:t>
            </a:r>
            <a:r>
              <a:rPr lang="en-GB" sz="3600" dirty="0" smtClean="0"/>
              <a:t>barrier to engagement </a:t>
            </a:r>
            <a:r>
              <a:rPr lang="en-GB" sz="3600" b="0" dirty="0" smtClean="0"/>
              <a:t>(!?)</a:t>
            </a:r>
          </a:p>
          <a:p>
            <a:endParaRPr lang="en-GB" sz="3600" b="0" dirty="0"/>
          </a:p>
          <a:p>
            <a:r>
              <a:rPr lang="en-GB" sz="3600" b="0" dirty="0" smtClean="0"/>
              <a:t>Are students are a </a:t>
            </a:r>
            <a:r>
              <a:rPr lang="en-GB" sz="3600" dirty="0" smtClean="0"/>
              <a:t>barrier to excellence</a:t>
            </a:r>
            <a:r>
              <a:rPr lang="en-GB" sz="3600" b="0" dirty="0" smtClean="0"/>
              <a:t>? (well of course not …. )</a:t>
            </a:r>
          </a:p>
          <a:p>
            <a:endParaRPr lang="en-GB" sz="3600" b="0" dirty="0" smtClean="0"/>
          </a:p>
          <a:p>
            <a:endParaRPr lang="en-GB" sz="3600" b="0" dirty="0"/>
          </a:p>
        </p:txBody>
      </p:sp>
    </p:spTree>
    <p:extLst>
      <p:ext uri="{BB962C8B-B14F-4D97-AF65-F5344CB8AC3E}">
        <p14:creationId xmlns:p14="http://schemas.microsoft.com/office/powerpoint/2010/main" val="258165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2">
            <a:extLst>
              <a:ext uri="{FF2B5EF4-FFF2-40B4-BE49-F238E27FC236}">
                <a16:creationId xmlns:a16="http://schemas.microsoft.com/office/drawing/2014/main" id="{44576DEF-AB18-5A4C-A43F-F650C7C5B030}"/>
              </a:ext>
            </a:extLst>
          </p:cNvPr>
          <p:cNvSpPr/>
          <p:nvPr/>
        </p:nvSpPr>
        <p:spPr>
          <a:xfrm>
            <a:off x="3626074" y="3425832"/>
            <a:ext cx="4605586" cy="405311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5EE0C-FEBA-284F-B885-E1B179A4A070}"/>
              </a:ext>
            </a:extLst>
          </p:cNvPr>
          <p:cNvSpPr txBox="1"/>
          <p:nvPr/>
        </p:nvSpPr>
        <p:spPr>
          <a:xfrm>
            <a:off x="5030216" y="2642895"/>
            <a:ext cx="22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dirty="0" smtClean="0"/>
              <a:t>Student</a:t>
            </a:r>
            <a:endParaRPr lang="en-US" sz="3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636DA7-0133-4447-BE5F-E8E21943421A}"/>
              </a:ext>
            </a:extLst>
          </p:cNvPr>
          <p:cNvSpPr txBox="1"/>
          <p:nvPr/>
        </p:nvSpPr>
        <p:spPr>
          <a:xfrm>
            <a:off x="2336433" y="7440784"/>
            <a:ext cx="141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dirty="0" smtClean="0"/>
              <a:t>Tutor</a:t>
            </a:r>
            <a:endParaRPr lang="en-US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3909DD-F636-3E4B-9D8B-4A14627F0F8D}"/>
              </a:ext>
            </a:extLst>
          </p:cNvPr>
          <p:cNvSpPr txBox="1"/>
          <p:nvPr/>
        </p:nvSpPr>
        <p:spPr>
          <a:xfrm>
            <a:off x="8240009" y="7440783"/>
            <a:ext cx="1933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dirty="0" smtClean="0"/>
              <a:t>Context</a:t>
            </a:r>
            <a:endParaRPr lang="en-US" sz="3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92CB6-C6A8-5543-9A4E-EB63884D0675}"/>
              </a:ext>
            </a:extLst>
          </p:cNvPr>
          <p:cNvSpPr txBox="1"/>
          <p:nvPr/>
        </p:nvSpPr>
        <p:spPr>
          <a:xfrm>
            <a:off x="4343994" y="4874541"/>
            <a:ext cx="31697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The excellence equation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5288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52022" y="808892"/>
            <a:ext cx="11896230" cy="7782561"/>
          </a:xfrm>
        </p:spPr>
        <p:txBody>
          <a:bodyPr/>
          <a:lstStyle/>
          <a:p>
            <a:r>
              <a:rPr lang="en-GB" sz="3200" b="0" dirty="0" smtClean="0"/>
              <a:t>Conclusions </a:t>
            </a:r>
          </a:p>
          <a:p>
            <a:endParaRPr lang="en-GB" sz="3200" b="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Seek out excellence and amplify it – it’s a change driver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Beware of confusing novel and excellent – the lecture may not be dead just yet!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Use YOUR students to identify excellence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Recognise diversity – excellence in the most unexpected of places!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Counter humility</a:t>
            </a:r>
            <a:endParaRPr lang="en-GB" sz="3200" b="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Explore on the contradictions – what do they tell us about the unsaid!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3200" b="0" dirty="0" smtClean="0"/>
              <a:t>Consider the excellence equation </a:t>
            </a:r>
            <a:endParaRPr lang="en-GB" sz="3200" b="0" dirty="0"/>
          </a:p>
        </p:txBody>
      </p:sp>
    </p:spTree>
    <p:extLst>
      <p:ext uri="{BB962C8B-B14F-4D97-AF65-F5344CB8AC3E}">
        <p14:creationId xmlns:p14="http://schemas.microsoft.com/office/powerpoint/2010/main" val="12645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400" dirty="0" smtClean="0"/>
              <a:t>Arnold, L </a:t>
            </a:r>
            <a:r>
              <a:rPr lang="en-GB" sz="1400" dirty="0"/>
              <a:t>and Barnett, S. 2018 in press. Just ask … locating effective teaching practice in Educational Developments. </a:t>
            </a:r>
            <a:r>
              <a:rPr lang="en-GB" sz="1400" dirty="0" smtClean="0"/>
              <a:t>SEDA: London.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 smtClean="0"/>
              <a:t>De </a:t>
            </a:r>
            <a:r>
              <a:rPr lang="en-GB" sz="1400" dirty="0" err="1"/>
              <a:t>Courcy</a:t>
            </a:r>
            <a:r>
              <a:rPr lang="en-GB" sz="1400" dirty="0"/>
              <a:t>, E. 2015. </a:t>
            </a:r>
            <a:r>
              <a:rPr lang="en-GB" sz="1400" i="1" dirty="0"/>
              <a:t>Defining and Measuring Teaching Excellence in higher Education in the 21</a:t>
            </a:r>
            <a:r>
              <a:rPr lang="en-GB" sz="1400" i="1" baseline="30000" dirty="0"/>
              <a:t>st</a:t>
            </a:r>
            <a:r>
              <a:rPr lang="en-GB" sz="1400" i="1" dirty="0"/>
              <a:t> Century </a:t>
            </a:r>
            <a:r>
              <a:rPr lang="en-GB" sz="1400" dirty="0"/>
              <a:t>[Online] </a:t>
            </a:r>
            <a:r>
              <a:rPr lang="en-US" sz="1400" dirty="0"/>
              <a:t>College Quarterly, v18 n1 Available at </a:t>
            </a:r>
            <a:r>
              <a:rPr lang="en-US" sz="1400" dirty="0">
                <a:hlinkClick r:id="rId2"/>
              </a:rPr>
              <a:t>https://eric.ed.gov/?id=EJ1070007</a:t>
            </a:r>
            <a:r>
              <a:rPr lang="en-US" sz="1400" dirty="0"/>
              <a:t>   Accessed on 21</a:t>
            </a:r>
            <a:r>
              <a:rPr lang="en-US" sz="1400" baseline="30000" dirty="0"/>
              <a:t>st</a:t>
            </a:r>
            <a:r>
              <a:rPr lang="en-US" sz="1400" dirty="0"/>
              <a:t> May 2018</a:t>
            </a:r>
          </a:p>
          <a:p>
            <a:endParaRPr lang="en-US" sz="1400" dirty="0"/>
          </a:p>
          <a:p>
            <a:r>
              <a:rPr lang="en-US" sz="1400" b="0" dirty="0" err="1"/>
              <a:t>Greatbatch</a:t>
            </a:r>
            <a:r>
              <a:rPr lang="en-US" sz="1400" b="0" dirty="0"/>
              <a:t>, D. &amp; Holland, J. (2016) Teaching Quality in Higher Education: Literature Review and Qualitative Research. Accessed 25/06/2018 from </a:t>
            </a:r>
            <a:r>
              <a:rPr lang="en-US" sz="1400" b="0" dirty="0">
                <a:hlinkClick r:id="rId3"/>
              </a:rPr>
              <a:t>https://assets.publishing.service.gov.uk/government/uploads/system/uploads/</a:t>
            </a:r>
            <a:r>
              <a:rPr lang="en-US" sz="1400" b="0" dirty="0" err="1">
                <a:hlinkClick r:id="rId3"/>
              </a:rPr>
              <a:t>attachment_data</a:t>
            </a:r>
            <a:r>
              <a:rPr lang="en-US" sz="1400" b="0" dirty="0">
                <a:hlinkClick r:id="rId3"/>
              </a:rPr>
              <a:t>/file/5244</a:t>
            </a:r>
            <a:r>
              <a:rPr lang="en-US" sz="1400" b="0" dirty="0" smtClean="0">
                <a:hlinkClick r:id="rId3"/>
              </a:rPr>
              <a:t>...</a:t>
            </a:r>
            <a:endParaRPr lang="en-US" sz="1400" b="0" dirty="0" smtClean="0"/>
          </a:p>
          <a:p>
            <a:endParaRPr lang="en-US" sz="1400" b="0" dirty="0"/>
          </a:p>
          <a:p>
            <a:r>
              <a:rPr lang="en-US" sz="1400" dirty="0" smtClean="0"/>
              <a:t>Gunn</a:t>
            </a:r>
            <a:r>
              <a:rPr lang="en-US" sz="1400" dirty="0"/>
              <a:t>, V. and Fisk, A. 2013. </a:t>
            </a:r>
            <a:r>
              <a:rPr lang="en-GB" sz="1400" i="1" dirty="0"/>
              <a:t>Considering teaching excellence in Higher Education</a:t>
            </a:r>
            <a:r>
              <a:rPr lang="en-US" sz="1400" dirty="0"/>
              <a:t> 2007-2013: A Literature Review Since the CHERI Report 2007. Project Report. [Online] Higher Education Academy, York, UK. Available at </a:t>
            </a:r>
            <a:r>
              <a:rPr lang="en-US" sz="1400" dirty="0">
                <a:hlinkClick r:id="rId4"/>
              </a:rPr>
              <a:t>http://eprints.gla.ac.uk/87987/1/87987.pdf</a:t>
            </a:r>
            <a:r>
              <a:rPr lang="en-US" sz="1400" dirty="0"/>
              <a:t> Accessed on 21</a:t>
            </a:r>
            <a:r>
              <a:rPr lang="en-US" sz="1400" baseline="30000" dirty="0"/>
              <a:t>st</a:t>
            </a:r>
            <a:r>
              <a:rPr lang="en-US" sz="1400" dirty="0"/>
              <a:t> May 2018</a:t>
            </a:r>
          </a:p>
          <a:p>
            <a:endParaRPr lang="en-US" sz="1400" dirty="0"/>
          </a:p>
          <a:p>
            <a:r>
              <a:rPr lang="en-US" sz="1400" dirty="0" err="1"/>
              <a:t>Revell</a:t>
            </a:r>
            <a:r>
              <a:rPr lang="en-US" sz="1400" dirty="0"/>
              <a:t>, A. and Wainwright, E. 2009. </a:t>
            </a:r>
            <a:r>
              <a:rPr lang="en-US" sz="1400" i="1" dirty="0"/>
              <a:t>What makes lectures ‘unmissable’? Insights into teaching excellence and active learning.</a:t>
            </a:r>
            <a:r>
              <a:rPr lang="en-US" sz="1400" dirty="0"/>
              <a:t> [Online] Journal of Geography in Higher Education 33:2 Available at </a:t>
            </a:r>
            <a:r>
              <a:rPr lang="en-US" sz="1400" dirty="0">
                <a:hlinkClick r:id="rId5"/>
              </a:rPr>
              <a:t>https://www.tandfonline.com/doi/abs/10.1080/03098260802276771</a:t>
            </a:r>
            <a:r>
              <a:rPr lang="en-US" sz="1400" dirty="0"/>
              <a:t> Accessed on 21</a:t>
            </a:r>
            <a:r>
              <a:rPr lang="en-US" sz="1400" baseline="30000" dirty="0"/>
              <a:t>st</a:t>
            </a:r>
            <a:r>
              <a:rPr lang="en-US" sz="1400" dirty="0"/>
              <a:t> May 2018</a:t>
            </a:r>
          </a:p>
          <a:p>
            <a:endParaRPr lang="en-US" sz="1400" dirty="0"/>
          </a:p>
          <a:p>
            <a:r>
              <a:rPr lang="en-GB" sz="1400" dirty="0"/>
              <a:t>Wood, M. and Su, Feng. 2017. </a:t>
            </a:r>
            <a:r>
              <a:rPr lang="en-GB" sz="1400" i="1" dirty="0"/>
              <a:t>What makes an excellent lecturer? Academics’ perspectives on the discourse of ‘teaching excellence’ in higher education</a:t>
            </a:r>
            <a:r>
              <a:rPr lang="en-GB" sz="1400" dirty="0"/>
              <a:t> Teaching in Higher Education 22:4 pp451-466</a:t>
            </a:r>
            <a:endParaRPr lang="en-US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8307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65F6C82-2405-411F-A5E0-D7AC6EC5037B}" vid="{161A7676-DE20-4DA1-99F3-30CCE2A3EEA3}"/>
    </a:ext>
  </a:extLst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6072</TotalTime>
  <Words>742</Words>
  <Application>Microsoft Office PowerPoint</Application>
  <PresentationFormat>Custom</PresentationFormat>
  <Paragraphs>120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Helvetica Neue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research in Higher Education</dc:title>
  <dc:creator>Lydia Arnold</dc:creator>
  <cp:lastModifiedBy>Lydia Arnold</cp:lastModifiedBy>
  <cp:revision>29</cp:revision>
  <dcterms:modified xsi:type="dcterms:W3CDTF">2018-06-26T08:56:28Z</dcterms:modified>
</cp:coreProperties>
</file>