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8" r:id="rId2"/>
    <p:sldId id="257" r:id="rId3"/>
    <p:sldId id="259" r:id="rId4"/>
    <p:sldId id="269" r:id="rId5"/>
    <p:sldId id="278" r:id="rId6"/>
    <p:sldId id="260" r:id="rId7"/>
    <p:sldId id="300" r:id="rId8"/>
    <p:sldId id="279" r:id="rId9"/>
    <p:sldId id="280" r:id="rId10"/>
    <p:sldId id="288" r:id="rId11"/>
    <p:sldId id="282" r:id="rId12"/>
    <p:sldId id="289" r:id="rId13"/>
    <p:sldId id="308" r:id="rId14"/>
    <p:sldId id="264" r:id="rId15"/>
    <p:sldId id="302" r:id="rId16"/>
    <p:sldId id="301" r:id="rId17"/>
    <p:sldId id="303" r:id="rId18"/>
    <p:sldId id="285" r:id="rId19"/>
    <p:sldId id="290" r:id="rId20"/>
    <p:sldId id="265" r:id="rId21"/>
    <p:sldId id="266" r:id="rId22"/>
    <p:sldId id="291" r:id="rId23"/>
    <p:sldId id="305" r:id="rId24"/>
    <p:sldId id="296" r:id="rId25"/>
    <p:sldId id="293" r:id="rId26"/>
    <p:sldId id="294" r:id="rId27"/>
    <p:sldId id="295" r:id="rId28"/>
    <p:sldId id="267" r:id="rId29"/>
    <p:sldId id="277" r:id="rId30"/>
    <p:sldId id="286" r:id="rId31"/>
    <p:sldId id="307" r:id="rId32"/>
    <p:sldId id="306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dia Arnold" initials="LA" lastIdx="1" clrIdx="0">
    <p:extLst>
      <p:ext uri="{19B8F6BF-5375-455C-9EA6-DF929625EA0E}">
        <p15:presenceInfo xmlns:p15="http://schemas.microsoft.com/office/powerpoint/2012/main" userId="S-1-5-21-2751556418-30463742-747518010-23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734" autoAdjust="0"/>
    <p:restoredTop sz="94906" autoAdjust="0"/>
  </p:normalViewPr>
  <p:slideViewPr>
    <p:cSldViewPr snapToGrid="0">
      <p:cViewPr>
        <p:scale>
          <a:sx n="77" d="100"/>
          <a:sy n="77" d="100"/>
        </p:scale>
        <p:origin x="826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Reaction to action research amongst lecturing staff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60-4ED5-883E-988D7106F7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60-4ED5-883E-988D7106F79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60-4ED5-883E-988D7106F792}"/>
              </c:ext>
            </c:extLst>
          </c:dPt>
          <c:cat>
            <c:strRef>
              <c:f>Sheet1!$A$2:$A$4</c:f>
              <c:strCache>
                <c:ptCount val="3"/>
                <c:pt idx="0">
                  <c:v>Love it </c:v>
                </c:pt>
                <c:pt idx="1">
                  <c:v>If I must </c:v>
                </c:pt>
                <c:pt idx="2">
                  <c:v>I'm dying on the inside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60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EF-4B64-BDEF-DA77B7EFB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807455254154613"/>
          <c:y val="0.91181291468777725"/>
          <c:w val="0.70998801780212251"/>
          <c:h val="8.68381176247509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E2AD6D-CA6E-4DB3-B8CF-3772C6C835B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ED8F8A-E40D-4911-BBEF-9ABA2FBB7857}">
      <dgm:prSet phldrT="[Text]" custT="1"/>
      <dgm:spPr/>
      <dgm:t>
        <a:bodyPr/>
        <a:lstStyle/>
        <a:p>
          <a:r>
            <a:rPr lang="en-US" sz="1200" dirty="0" smtClean="0"/>
            <a:t>Engagement low; teaching  at a higher level. </a:t>
          </a:r>
        </a:p>
      </dgm:t>
    </dgm:pt>
    <dgm:pt modelId="{9CE903F2-89BF-4C4C-8442-D0BB07A75ACB}" type="parTrans" cxnId="{B95D41C8-8F98-40E3-A44A-A8734C0D522A}">
      <dgm:prSet/>
      <dgm:spPr/>
      <dgm:t>
        <a:bodyPr/>
        <a:lstStyle/>
        <a:p>
          <a:endParaRPr lang="en-US"/>
        </a:p>
      </dgm:t>
    </dgm:pt>
    <dgm:pt modelId="{E5C858CE-CFBE-4BF3-BC82-4C0160061C74}" type="sibTrans" cxnId="{B95D41C8-8F98-40E3-A44A-A8734C0D522A}">
      <dgm:prSet/>
      <dgm:spPr/>
      <dgm:t>
        <a:bodyPr/>
        <a:lstStyle/>
        <a:p>
          <a:endParaRPr lang="en-US"/>
        </a:p>
      </dgm:t>
    </dgm:pt>
    <dgm:pt modelId="{3EDCF4C8-0E7E-46DF-86CD-F32F2E4DE5E1}">
      <dgm:prSet phldrT="[Text]"/>
      <dgm:spPr/>
      <dgm:t>
        <a:bodyPr/>
        <a:lstStyle/>
        <a:p>
          <a:r>
            <a:rPr lang="en-US" dirty="0" smtClean="0"/>
            <a:t>Read literature; discussed with colleagues; engaged with students. </a:t>
          </a:r>
          <a:endParaRPr lang="en-US" b="1" dirty="0"/>
        </a:p>
      </dgm:t>
    </dgm:pt>
    <dgm:pt modelId="{15E497DB-0A1D-48D2-A842-80D2580E0CFC}" type="parTrans" cxnId="{79125428-41FC-45BF-8831-D6DEB531579F}">
      <dgm:prSet/>
      <dgm:spPr/>
      <dgm:t>
        <a:bodyPr/>
        <a:lstStyle/>
        <a:p>
          <a:endParaRPr lang="en-US"/>
        </a:p>
      </dgm:t>
    </dgm:pt>
    <dgm:pt modelId="{71D05B6A-7B3B-4AB8-8BCD-70D0E4EB63D6}" type="sibTrans" cxnId="{79125428-41FC-45BF-8831-D6DEB531579F}">
      <dgm:prSet/>
      <dgm:spPr/>
      <dgm:t>
        <a:bodyPr/>
        <a:lstStyle/>
        <a:p>
          <a:endParaRPr lang="en-US"/>
        </a:p>
      </dgm:t>
    </dgm:pt>
    <dgm:pt modelId="{03E56DCE-5F3E-4A39-AA60-1E5E8237961B}">
      <dgm:prSet phldrT="[Text]"/>
      <dgm:spPr/>
      <dgm:t>
        <a:bodyPr/>
        <a:lstStyle/>
        <a:p>
          <a:r>
            <a:rPr lang="en-US" dirty="0" smtClean="0"/>
            <a:t>Tried flipped to a limited extent, drawing on knowledge of effective practice. </a:t>
          </a:r>
          <a:endParaRPr lang="en-US" dirty="0"/>
        </a:p>
      </dgm:t>
    </dgm:pt>
    <dgm:pt modelId="{D815ADE9-8231-4473-B5E8-299BA4DA37CC}" type="parTrans" cxnId="{9793A25E-C2B1-4E45-A09B-8841F3F51EA4}">
      <dgm:prSet/>
      <dgm:spPr/>
      <dgm:t>
        <a:bodyPr/>
        <a:lstStyle/>
        <a:p>
          <a:endParaRPr lang="en-US"/>
        </a:p>
      </dgm:t>
    </dgm:pt>
    <dgm:pt modelId="{C8608D8D-A514-4B16-9CDD-B4D1E16D3078}" type="sibTrans" cxnId="{9793A25E-C2B1-4E45-A09B-8841F3F51EA4}">
      <dgm:prSet/>
      <dgm:spPr/>
      <dgm:t>
        <a:bodyPr/>
        <a:lstStyle/>
        <a:p>
          <a:endParaRPr lang="en-US"/>
        </a:p>
      </dgm:t>
    </dgm:pt>
    <dgm:pt modelId="{138F4673-4329-41A0-B1AB-F821A797B8A1}">
      <dgm:prSet phldrT="[Text]"/>
      <dgm:spPr/>
      <dgm:t>
        <a:bodyPr/>
        <a:lstStyle/>
        <a:p>
          <a:r>
            <a:rPr lang="en-US" dirty="0" smtClean="0"/>
            <a:t>Focus group </a:t>
          </a:r>
          <a:r>
            <a:rPr lang="en-US" dirty="0" smtClean="0"/>
            <a:t>to </a:t>
          </a:r>
          <a:r>
            <a:rPr lang="en-US" dirty="0" smtClean="0"/>
            <a:t>understand student experience. </a:t>
          </a:r>
          <a:endParaRPr lang="en-US" dirty="0"/>
        </a:p>
      </dgm:t>
    </dgm:pt>
    <dgm:pt modelId="{992A74DB-4B2B-447A-9A5E-3CB33619858C}" type="parTrans" cxnId="{2378A7C7-CF56-4DA5-8F0B-661A8E55DD22}">
      <dgm:prSet/>
      <dgm:spPr/>
      <dgm:t>
        <a:bodyPr/>
        <a:lstStyle/>
        <a:p>
          <a:endParaRPr lang="en-US"/>
        </a:p>
      </dgm:t>
    </dgm:pt>
    <dgm:pt modelId="{1417D311-824B-4E89-A90A-EF153D951152}" type="sibTrans" cxnId="{2378A7C7-CF56-4DA5-8F0B-661A8E55DD22}">
      <dgm:prSet/>
      <dgm:spPr/>
      <dgm:t>
        <a:bodyPr/>
        <a:lstStyle/>
        <a:p>
          <a:endParaRPr lang="en-US"/>
        </a:p>
      </dgm:t>
    </dgm:pt>
    <dgm:pt modelId="{6D8D4BC3-022C-4F92-AD8C-AB8E10581E25}">
      <dgm:prSet phldrT="[Text]"/>
      <dgm:spPr/>
      <dgm:t>
        <a:bodyPr/>
        <a:lstStyle/>
        <a:p>
          <a:r>
            <a:rPr lang="en-US" dirty="0" smtClean="0"/>
            <a:t>Refine use for wider </a:t>
          </a:r>
          <a:r>
            <a:rPr lang="en-US" dirty="0" smtClean="0"/>
            <a:t>roll </a:t>
          </a:r>
          <a:r>
            <a:rPr lang="en-US" dirty="0" smtClean="0"/>
            <a:t>out but with lessons learnt about how flipped is best managed .</a:t>
          </a:r>
          <a:endParaRPr lang="en-US" dirty="0"/>
        </a:p>
      </dgm:t>
    </dgm:pt>
    <dgm:pt modelId="{FC52AFC2-96FC-4C2C-A76C-76AE27FB4087}" type="parTrans" cxnId="{3DA1066D-C695-45AE-A5A4-6191F76FC346}">
      <dgm:prSet/>
      <dgm:spPr/>
      <dgm:t>
        <a:bodyPr/>
        <a:lstStyle/>
        <a:p>
          <a:endParaRPr lang="en-US"/>
        </a:p>
      </dgm:t>
    </dgm:pt>
    <dgm:pt modelId="{2D5BFE59-E14B-4AFA-9AD0-F897FA217C36}" type="sibTrans" cxnId="{3DA1066D-C695-45AE-A5A4-6191F76FC346}">
      <dgm:prSet/>
      <dgm:spPr/>
      <dgm:t>
        <a:bodyPr/>
        <a:lstStyle/>
        <a:p>
          <a:endParaRPr lang="en-US"/>
        </a:p>
      </dgm:t>
    </dgm:pt>
    <dgm:pt modelId="{63F421E5-61EA-457C-9047-3467E85AD5C6}" type="pres">
      <dgm:prSet presAssocID="{A7E2AD6D-CA6E-4DB3-B8CF-3772C6C835B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43364B-FAB7-4323-99ED-3FFBE1A5C1CC}" type="pres">
      <dgm:prSet presAssocID="{FEED8F8A-E40D-4911-BBEF-9ABA2FBB785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02C732-5CC4-407A-96D1-AB04C6A59382}" type="pres">
      <dgm:prSet presAssocID="{FEED8F8A-E40D-4911-BBEF-9ABA2FBB7857}" presName="spNode" presStyleCnt="0"/>
      <dgm:spPr/>
    </dgm:pt>
    <dgm:pt modelId="{1CD41564-A3B4-451D-B6B7-FF3225F268A7}" type="pres">
      <dgm:prSet presAssocID="{E5C858CE-CFBE-4BF3-BC82-4C0160061C74}" presName="sibTrans" presStyleLbl="sibTrans1D1" presStyleIdx="0" presStyleCnt="5"/>
      <dgm:spPr/>
      <dgm:t>
        <a:bodyPr/>
        <a:lstStyle/>
        <a:p>
          <a:endParaRPr lang="en-US"/>
        </a:p>
      </dgm:t>
    </dgm:pt>
    <dgm:pt modelId="{D43917FC-E96A-44A3-82DE-A1C128CCAF3F}" type="pres">
      <dgm:prSet presAssocID="{3EDCF4C8-0E7E-46DF-86CD-F32F2E4DE5E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CAEF8-5D4D-4031-8B00-460D08FB9E94}" type="pres">
      <dgm:prSet presAssocID="{3EDCF4C8-0E7E-46DF-86CD-F32F2E4DE5E1}" presName="spNode" presStyleCnt="0"/>
      <dgm:spPr/>
    </dgm:pt>
    <dgm:pt modelId="{4694EEF8-645E-4268-924C-4CE0C036E1BE}" type="pres">
      <dgm:prSet presAssocID="{71D05B6A-7B3B-4AB8-8BCD-70D0E4EB63D6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40C06D5-A4E9-48A7-B44F-ED6B737FEA2C}" type="pres">
      <dgm:prSet presAssocID="{03E56DCE-5F3E-4A39-AA60-1E5E8237961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07B7F4-3A19-492B-B4D8-041EC4686F6C}" type="pres">
      <dgm:prSet presAssocID="{03E56DCE-5F3E-4A39-AA60-1E5E8237961B}" presName="spNode" presStyleCnt="0"/>
      <dgm:spPr/>
    </dgm:pt>
    <dgm:pt modelId="{8D9FEB1E-ED43-4556-97B3-FFDC3A0F2EC6}" type="pres">
      <dgm:prSet presAssocID="{C8608D8D-A514-4B16-9CDD-B4D1E16D3078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BA8C423-9668-4855-9A7B-4E327D62BDA4}" type="pres">
      <dgm:prSet presAssocID="{138F4673-4329-41A0-B1AB-F821A797B8A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0078A5-26BF-4B16-A726-7395BBFBDC53}" type="pres">
      <dgm:prSet presAssocID="{138F4673-4329-41A0-B1AB-F821A797B8A1}" presName="spNode" presStyleCnt="0"/>
      <dgm:spPr/>
    </dgm:pt>
    <dgm:pt modelId="{D100D8FD-756D-4092-8A65-28807F2D048D}" type="pres">
      <dgm:prSet presAssocID="{1417D311-824B-4E89-A90A-EF153D951152}" presName="sibTrans" presStyleLbl="sibTrans1D1" presStyleIdx="3" presStyleCnt="5"/>
      <dgm:spPr/>
      <dgm:t>
        <a:bodyPr/>
        <a:lstStyle/>
        <a:p>
          <a:endParaRPr lang="en-US"/>
        </a:p>
      </dgm:t>
    </dgm:pt>
    <dgm:pt modelId="{FC7CC0E5-E080-42B1-AD56-68069302D39F}" type="pres">
      <dgm:prSet presAssocID="{6D8D4BC3-022C-4F92-AD8C-AB8E10581E2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7967F9-FB41-4F1A-92C1-2856F9500C5A}" type="pres">
      <dgm:prSet presAssocID="{6D8D4BC3-022C-4F92-AD8C-AB8E10581E25}" presName="spNode" presStyleCnt="0"/>
      <dgm:spPr/>
    </dgm:pt>
    <dgm:pt modelId="{9FB837D5-04B7-417E-9F73-8CF6E3B634FD}" type="pres">
      <dgm:prSet presAssocID="{2D5BFE59-E14B-4AFA-9AD0-F897FA217C36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3524CF33-95FC-44FF-B138-868C736F4DDA}" type="presOf" srcId="{2D5BFE59-E14B-4AFA-9AD0-F897FA217C36}" destId="{9FB837D5-04B7-417E-9F73-8CF6E3B634FD}" srcOrd="0" destOrd="0" presId="urn:microsoft.com/office/officeart/2005/8/layout/cycle5"/>
    <dgm:cxn modelId="{4B390E65-A32E-477F-BEA2-BC55FEA4BF5E}" type="presOf" srcId="{71D05B6A-7B3B-4AB8-8BCD-70D0E4EB63D6}" destId="{4694EEF8-645E-4268-924C-4CE0C036E1BE}" srcOrd="0" destOrd="0" presId="urn:microsoft.com/office/officeart/2005/8/layout/cycle5"/>
    <dgm:cxn modelId="{4CB8D37E-9307-4347-BCE7-A1C9A3730B06}" type="presOf" srcId="{E5C858CE-CFBE-4BF3-BC82-4C0160061C74}" destId="{1CD41564-A3B4-451D-B6B7-FF3225F268A7}" srcOrd="0" destOrd="0" presId="urn:microsoft.com/office/officeart/2005/8/layout/cycle5"/>
    <dgm:cxn modelId="{501E32C5-3F4B-4AD0-AAA2-1977D6D0AA88}" type="presOf" srcId="{1417D311-824B-4E89-A90A-EF153D951152}" destId="{D100D8FD-756D-4092-8A65-28807F2D048D}" srcOrd="0" destOrd="0" presId="urn:microsoft.com/office/officeart/2005/8/layout/cycle5"/>
    <dgm:cxn modelId="{79125428-41FC-45BF-8831-D6DEB531579F}" srcId="{A7E2AD6D-CA6E-4DB3-B8CF-3772C6C835BE}" destId="{3EDCF4C8-0E7E-46DF-86CD-F32F2E4DE5E1}" srcOrd="1" destOrd="0" parTransId="{15E497DB-0A1D-48D2-A842-80D2580E0CFC}" sibTransId="{71D05B6A-7B3B-4AB8-8BCD-70D0E4EB63D6}"/>
    <dgm:cxn modelId="{9793A25E-C2B1-4E45-A09B-8841F3F51EA4}" srcId="{A7E2AD6D-CA6E-4DB3-B8CF-3772C6C835BE}" destId="{03E56DCE-5F3E-4A39-AA60-1E5E8237961B}" srcOrd="2" destOrd="0" parTransId="{D815ADE9-8231-4473-B5E8-299BA4DA37CC}" sibTransId="{C8608D8D-A514-4B16-9CDD-B4D1E16D3078}"/>
    <dgm:cxn modelId="{969B9D82-A9A5-4E9A-AA27-1AB01B516BEF}" type="presOf" srcId="{FEED8F8A-E40D-4911-BBEF-9ABA2FBB7857}" destId="{0F43364B-FAB7-4323-99ED-3FFBE1A5C1CC}" srcOrd="0" destOrd="0" presId="urn:microsoft.com/office/officeart/2005/8/layout/cycle5"/>
    <dgm:cxn modelId="{C9C5E9DF-A020-4C08-8CC4-A36B8402FD38}" type="presOf" srcId="{03E56DCE-5F3E-4A39-AA60-1E5E8237961B}" destId="{340C06D5-A4E9-48A7-B44F-ED6B737FEA2C}" srcOrd="0" destOrd="0" presId="urn:microsoft.com/office/officeart/2005/8/layout/cycle5"/>
    <dgm:cxn modelId="{224C477E-1946-45BD-A59C-8367C9A713D5}" type="presOf" srcId="{3EDCF4C8-0E7E-46DF-86CD-F32F2E4DE5E1}" destId="{D43917FC-E96A-44A3-82DE-A1C128CCAF3F}" srcOrd="0" destOrd="0" presId="urn:microsoft.com/office/officeart/2005/8/layout/cycle5"/>
    <dgm:cxn modelId="{17E5C1E5-826A-4BBB-B282-F4CEA512A4DF}" type="presOf" srcId="{A7E2AD6D-CA6E-4DB3-B8CF-3772C6C835BE}" destId="{63F421E5-61EA-457C-9047-3467E85AD5C6}" srcOrd="0" destOrd="0" presId="urn:microsoft.com/office/officeart/2005/8/layout/cycle5"/>
    <dgm:cxn modelId="{AE06C30D-7859-4CA9-8725-2A485A38B6AD}" type="presOf" srcId="{C8608D8D-A514-4B16-9CDD-B4D1E16D3078}" destId="{8D9FEB1E-ED43-4556-97B3-FFDC3A0F2EC6}" srcOrd="0" destOrd="0" presId="urn:microsoft.com/office/officeart/2005/8/layout/cycle5"/>
    <dgm:cxn modelId="{2378A7C7-CF56-4DA5-8F0B-661A8E55DD22}" srcId="{A7E2AD6D-CA6E-4DB3-B8CF-3772C6C835BE}" destId="{138F4673-4329-41A0-B1AB-F821A797B8A1}" srcOrd="3" destOrd="0" parTransId="{992A74DB-4B2B-447A-9A5E-3CB33619858C}" sibTransId="{1417D311-824B-4E89-A90A-EF153D951152}"/>
    <dgm:cxn modelId="{CF1659DD-FBBD-49E8-B09C-E7B0D2CEADC2}" type="presOf" srcId="{6D8D4BC3-022C-4F92-AD8C-AB8E10581E25}" destId="{FC7CC0E5-E080-42B1-AD56-68069302D39F}" srcOrd="0" destOrd="0" presId="urn:microsoft.com/office/officeart/2005/8/layout/cycle5"/>
    <dgm:cxn modelId="{B95D41C8-8F98-40E3-A44A-A8734C0D522A}" srcId="{A7E2AD6D-CA6E-4DB3-B8CF-3772C6C835BE}" destId="{FEED8F8A-E40D-4911-BBEF-9ABA2FBB7857}" srcOrd="0" destOrd="0" parTransId="{9CE903F2-89BF-4C4C-8442-D0BB07A75ACB}" sibTransId="{E5C858CE-CFBE-4BF3-BC82-4C0160061C74}"/>
    <dgm:cxn modelId="{3DA1066D-C695-45AE-A5A4-6191F76FC346}" srcId="{A7E2AD6D-CA6E-4DB3-B8CF-3772C6C835BE}" destId="{6D8D4BC3-022C-4F92-AD8C-AB8E10581E25}" srcOrd="4" destOrd="0" parTransId="{FC52AFC2-96FC-4C2C-A76C-76AE27FB4087}" sibTransId="{2D5BFE59-E14B-4AFA-9AD0-F897FA217C36}"/>
    <dgm:cxn modelId="{D752B097-8760-42A2-AB4D-B9E352FB5D82}" type="presOf" srcId="{138F4673-4329-41A0-B1AB-F821A797B8A1}" destId="{0BA8C423-9668-4855-9A7B-4E327D62BDA4}" srcOrd="0" destOrd="0" presId="urn:microsoft.com/office/officeart/2005/8/layout/cycle5"/>
    <dgm:cxn modelId="{FB48C147-3637-4A9D-9FC8-282A73061181}" type="presParOf" srcId="{63F421E5-61EA-457C-9047-3467E85AD5C6}" destId="{0F43364B-FAB7-4323-99ED-3FFBE1A5C1CC}" srcOrd="0" destOrd="0" presId="urn:microsoft.com/office/officeart/2005/8/layout/cycle5"/>
    <dgm:cxn modelId="{40CC7B32-1F26-4750-84F7-5ECFE938F50A}" type="presParOf" srcId="{63F421E5-61EA-457C-9047-3467E85AD5C6}" destId="{6102C732-5CC4-407A-96D1-AB04C6A59382}" srcOrd="1" destOrd="0" presId="urn:microsoft.com/office/officeart/2005/8/layout/cycle5"/>
    <dgm:cxn modelId="{B65E85B9-9834-45EB-8F4A-3B196B6AF978}" type="presParOf" srcId="{63F421E5-61EA-457C-9047-3467E85AD5C6}" destId="{1CD41564-A3B4-451D-B6B7-FF3225F268A7}" srcOrd="2" destOrd="0" presId="urn:microsoft.com/office/officeart/2005/8/layout/cycle5"/>
    <dgm:cxn modelId="{15850D16-C726-42D5-8A78-A67F1BFCCB49}" type="presParOf" srcId="{63F421E5-61EA-457C-9047-3467E85AD5C6}" destId="{D43917FC-E96A-44A3-82DE-A1C128CCAF3F}" srcOrd="3" destOrd="0" presId="urn:microsoft.com/office/officeart/2005/8/layout/cycle5"/>
    <dgm:cxn modelId="{C42B12B2-4764-4FE8-8D47-3748D43B34EA}" type="presParOf" srcId="{63F421E5-61EA-457C-9047-3467E85AD5C6}" destId="{AD2CAEF8-5D4D-4031-8B00-460D08FB9E94}" srcOrd="4" destOrd="0" presId="urn:microsoft.com/office/officeart/2005/8/layout/cycle5"/>
    <dgm:cxn modelId="{AD84BCF6-1713-47A4-BA95-29C80DC23D16}" type="presParOf" srcId="{63F421E5-61EA-457C-9047-3467E85AD5C6}" destId="{4694EEF8-645E-4268-924C-4CE0C036E1BE}" srcOrd="5" destOrd="0" presId="urn:microsoft.com/office/officeart/2005/8/layout/cycle5"/>
    <dgm:cxn modelId="{4BDD30F8-8398-4320-9697-24FBB7C9D12D}" type="presParOf" srcId="{63F421E5-61EA-457C-9047-3467E85AD5C6}" destId="{340C06D5-A4E9-48A7-B44F-ED6B737FEA2C}" srcOrd="6" destOrd="0" presId="urn:microsoft.com/office/officeart/2005/8/layout/cycle5"/>
    <dgm:cxn modelId="{CB07DDDF-91B5-4867-A683-3EF441C3B8F4}" type="presParOf" srcId="{63F421E5-61EA-457C-9047-3467E85AD5C6}" destId="{4F07B7F4-3A19-492B-B4D8-041EC4686F6C}" srcOrd="7" destOrd="0" presId="urn:microsoft.com/office/officeart/2005/8/layout/cycle5"/>
    <dgm:cxn modelId="{CB4DDF2E-D202-40A8-ABC7-B5E4DAC5361B}" type="presParOf" srcId="{63F421E5-61EA-457C-9047-3467E85AD5C6}" destId="{8D9FEB1E-ED43-4556-97B3-FFDC3A0F2EC6}" srcOrd="8" destOrd="0" presId="urn:microsoft.com/office/officeart/2005/8/layout/cycle5"/>
    <dgm:cxn modelId="{5C7042D0-7971-4B4A-9599-4A4AB8E9BCEA}" type="presParOf" srcId="{63F421E5-61EA-457C-9047-3467E85AD5C6}" destId="{0BA8C423-9668-4855-9A7B-4E327D62BDA4}" srcOrd="9" destOrd="0" presId="urn:microsoft.com/office/officeart/2005/8/layout/cycle5"/>
    <dgm:cxn modelId="{1D3AB990-B1AD-46AC-B1F8-EDC6BB089234}" type="presParOf" srcId="{63F421E5-61EA-457C-9047-3467E85AD5C6}" destId="{A70078A5-26BF-4B16-A726-7395BBFBDC53}" srcOrd="10" destOrd="0" presId="urn:microsoft.com/office/officeart/2005/8/layout/cycle5"/>
    <dgm:cxn modelId="{3CC6AA23-C9D1-49C5-AD03-F092F2AD15F3}" type="presParOf" srcId="{63F421E5-61EA-457C-9047-3467E85AD5C6}" destId="{D100D8FD-756D-4092-8A65-28807F2D048D}" srcOrd="11" destOrd="0" presId="urn:microsoft.com/office/officeart/2005/8/layout/cycle5"/>
    <dgm:cxn modelId="{0F3AFD18-3DAD-411D-A592-BD9A94863462}" type="presParOf" srcId="{63F421E5-61EA-457C-9047-3467E85AD5C6}" destId="{FC7CC0E5-E080-42B1-AD56-68069302D39F}" srcOrd="12" destOrd="0" presId="urn:microsoft.com/office/officeart/2005/8/layout/cycle5"/>
    <dgm:cxn modelId="{41E6308E-653E-4290-BE4F-58C1A005B350}" type="presParOf" srcId="{63F421E5-61EA-457C-9047-3467E85AD5C6}" destId="{E47967F9-FB41-4F1A-92C1-2856F9500C5A}" srcOrd="13" destOrd="0" presId="urn:microsoft.com/office/officeart/2005/8/layout/cycle5"/>
    <dgm:cxn modelId="{7528A793-2392-4F9F-A9ED-033453F89CF8}" type="presParOf" srcId="{63F421E5-61EA-457C-9047-3467E85AD5C6}" destId="{9FB837D5-04B7-417E-9F73-8CF6E3B634FD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E2AD6D-CA6E-4DB3-B8CF-3772C6C835B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ED8F8A-E40D-4911-BBEF-9ABA2FBB7857}">
      <dgm:prSet phldrT="[Text]"/>
      <dgm:spPr/>
      <dgm:t>
        <a:bodyPr/>
        <a:lstStyle/>
        <a:p>
          <a:r>
            <a:rPr lang="en-US" dirty="0" smtClean="0"/>
            <a:t>Problems getting recognition of subject from school leavers </a:t>
          </a:r>
          <a:endParaRPr lang="en-US" dirty="0"/>
        </a:p>
      </dgm:t>
    </dgm:pt>
    <dgm:pt modelId="{9CE903F2-89BF-4C4C-8442-D0BB07A75ACB}" type="parTrans" cxnId="{B95D41C8-8F98-40E3-A44A-A8734C0D522A}">
      <dgm:prSet/>
      <dgm:spPr/>
      <dgm:t>
        <a:bodyPr/>
        <a:lstStyle/>
        <a:p>
          <a:endParaRPr lang="en-US"/>
        </a:p>
      </dgm:t>
    </dgm:pt>
    <dgm:pt modelId="{E5C858CE-CFBE-4BF3-BC82-4C0160061C74}" type="sibTrans" cxnId="{B95D41C8-8F98-40E3-A44A-A8734C0D522A}">
      <dgm:prSet/>
      <dgm:spPr/>
      <dgm:t>
        <a:bodyPr/>
        <a:lstStyle/>
        <a:p>
          <a:endParaRPr lang="en-US"/>
        </a:p>
      </dgm:t>
    </dgm:pt>
    <dgm:pt modelId="{3EDCF4C8-0E7E-46DF-86CD-F32F2E4DE5E1}">
      <dgm:prSet phldrT="[Text]"/>
      <dgm:spPr/>
      <dgm:t>
        <a:bodyPr/>
        <a:lstStyle/>
        <a:p>
          <a:r>
            <a:rPr lang="en-US" dirty="0" smtClean="0"/>
            <a:t>Explore reasons with initial data collection:  </a:t>
          </a:r>
          <a:r>
            <a:rPr lang="en-US" b="1" dirty="0" smtClean="0"/>
            <a:t>Focus group </a:t>
          </a:r>
          <a:r>
            <a:rPr lang="en-US" dirty="0" smtClean="0"/>
            <a:t>and </a:t>
          </a:r>
          <a:r>
            <a:rPr lang="en-US" b="1" dirty="0" smtClean="0"/>
            <a:t>World café </a:t>
          </a:r>
          <a:endParaRPr lang="en-US" b="1" dirty="0"/>
        </a:p>
      </dgm:t>
    </dgm:pt>
    <dgm:pt modelId="{15E497DB-0A1D-48D2-A842-80D2580E0CFC}" type="parTrans" cxnId="{79125428-41FC-45BF-8831-D6DEB531579F}">
      <dgm:prSet/>
      <dgm:spPr/>
      <dgm:t>
        <a:bodyPr/>
        <a:lstStyle/>
        <a:p>
          <a:endParaRPr lang="en-US"/>
        </a:p>
      </dgm:t>
    </dgm:pt>
    <dgm:pt modelId="{71D05B6A-7B3B-4AB8-8BCD-70D0E4EB63D6}" type="sibTrans" cxnId="{79125428-41FC-45BF-8831-D6DEB531579F}">
      <dgm:prSet/>
      <dgm:spPr/>
      <dgm:t>
        <a:bodyPr/>
        <a:lstStyle/>
        <a:p>
          <a:endParaRPr lang="en-US"/>
        </a:p>
      </dgm:t>
    </dgm:pt>
    <dgm:pt modelId="{03E56DCE-5F3E-4A39-AA60-1E5E8237961B}">
      <dgm:prSet phldrT="[Text]"/>
      <dgm:spPr/>
      <dgm:t>
        <a:bodyPr/>
        <a:lstStyle/>
        <a:p>
          <a:r>
            <a:rPr lang="en-US" dirty="0" smtClean="0"/>
            <a:t>Create a website  to promote subject (games based, information, students as partners)  </a:t>
          </a:r>
          <a:endParaRPr lang="en-US" dirty="0"/>
        </a:p>
      </dgm:t>
    </dgm:pt>
    <dgm:pt modelId="{D815ADE9-8231-4473-B5E8-299BA4DA37CC}" type="parTrans" cxnId="{9793A25E-C2B1-4E45-A09B-8841F3F51EA4}">
      <dgm:prSet/>
      <dgm:spPr/>
      <dgm:t>
        <a:bodyPr/>
        <a:lstStyle/>
        <a:p>
          <a:endParaRPr lang="en-US"/>
        </a:p>
      </dgm:t>
    </dgm:pt>
    <dgm:pt modelId="{C8608D8D-A514-4B16-9CDD-B4D1E16D3078}" type="sibTrans" cxnId="{9793A25E-C2B1-4E45-A09B-8841F3F51EA4}">
      <dgm:prSet/>
      <dgm:spPr/>
      <dgm:t>
        <a:bodyPr/>
        <a:lstStyle/>
        <a:p>
          <a:endParaRPr lang="en-US"/>
        </a:p>
      </dgm:t>
    </dgm:pt>
    <dgm:pt modelId="{138F4673-4329-41A0-B1AB-F821A797B8A1}">
      <dgm:prSet phldrT="[Text]"/>
      <dgm:spPr/>
      <dgm:t>
        <a:bodyPr/>
        <a:lstStyle/>
        <a:p>
          <a:r>
            <a:rPr lang="en-US" dirty="0" smtClean="0"/>
            <a:t>Gather data and assess impact</a:t>
          </a:r>
          <a:endParaRPr lang="en-US" dirty="0"/>
        </a:p>
      </dgm:t>
    </dgm:pt>
    <dgm:pt modelId="{992A74DB-4B2B-447A-9A5E-3CB33619858C}" type="parTrans" cxnId="{2378A7C7-CF56-4DA5-8F0B-661A8E55DD22}">
      <dgm:prSet/>
      <dgm:spPr/>
      <dgm:t>
        <a:bodyPr/>
        <a:lstStyle/>
        <a:p>
          <a:endParaRPr lang="en-US"/>
        </a:p>
      </dgm:t>
    </dgm:pt>
    <dgm:pt modelId="{1417D311-824B-4E89-A90A-EF153D951152}" type="sibTrans" cxnId="{2378A7C7-CF56-4DA5-8F0B-661A8E55DD22}">
      <dgm:prSet/>
      <dgm:spPr/>
      <dgm:t>
        <a:bodyPr/>
        <a:lstStyle/>
        <a:p>
          <a:endParaRPr lang="en-US"/>
        </a:p>
      </dgm:t>
    </dgm:pt>
    <dgm:pt modelId="{6D8D4BC3-022C-4F92-AD8C-AB8E10581E25}">
      <dgm:prSet phldrT="[Text]"/>
      <dgm:spPr/>
      <dgm:t>
        <a:bodyPr/>
        <a:lstStyle/>
        <a:p>
          <a:r>
            <a:rPr lang="en-US" dirty="0" smtClean="0"/>
            <a:t>Where next? </a:t>
          </a:r>
          <a:endParaRPr lang="en-US" dirty="0"/>
        </a:p>
      </dgm:t>
    </dgm:pt>
    <dgm:pt modelId="{FC52AFC2-96FC-4C2C-A76C-76AE27FB4087}" type="parTrans" cxnId="{3DA1066D-C695-45AE-A5A4-6191F76FC346}">
      <dgm:prSet/>
      <dgm:spPr/>
      <dgm:t>
        <a:bodyPr/>
        <a:lstStyle/>
        <a:p>
          <a:endParaRPr lang="en-US"/>
        </a:p>
      </dgm:t>
    </dgm:pt>
    <dgm:pt modelId="{2D5BFE59-E14B-4AFA-9AD0-F897FA217C36}" type="sibTrans" cxnId="{3DA1066D-C695-45AE-A5A4-6191F76FC346}">
      <dgm:prSet/>
      <dgm:spPr/>
      <dgm:t>
        <a:bodyPr/>
        <a:lstStyle/>
        <a:p>
          <a:endParaRPr lang="en-US"/>
        </a:p>
      </dgm:t>
    </dgm:pt>
    <dgm:pt modelId="{63F421E5-61EA-457C-9047-3467E85AD5C6}" type="pres">
      <dgm:prSet presAssocID="{A7E2AD6D-CA6E-4DB3-B8CF-3772C6C835B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43364B-FAB7-4323-99ED-3FFBE1A5C1CC}" type="pres">
      <dgm:prSet presAssocID="{FEED8F8A-E40D-4911-BBEF-9ABA2FBB785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02C732-5CC4-407A-96D1-AB04C6A59382}" type="pres">
      <dgm:prSet presAssocID="{FEED8F8A-E40D-4911-BBEF-9ABA2FBB7857}" presName="spNode" presStyleCnt="0"/>
      <dgm:spPr/>
    </dgm:pt>
    <dgm:pt modelId="{1CD41564-A3B4-451D-B6B7-FF3225F268A7}" type="pres">
      <dgm:prSet presAssocID="{E5C858CE-CFBE-4BF3-BC82-4C0160061C74}" presName="sibTrans" presStyleLbl="sibTrans1D1" presStyleIdx="0" presStyleCnt="5"/>
      <dgm:spPr/>
      <dgm:t>
        <a:bodyPr/>
        <a:lstStyle/>
        <a:p>
          <a:endParaRPr lang="en-US"/>
        </a:p>
      </dgm:t>
    </dgm:pt>
    <dgm:pt modelId="{D43917FC-E96A-44A3-82DE-A1C128CCAF3F}" type="pres">
      <dgm:prSet presAssocID="{3EDCF4C8-0E7E-46DF-86CD-F32F2E4DE5E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CAEF8-5D4D-4031-8B00-460D08FB9E94}" type="pres">
      <dgm:prSet presAssocID="{3EDCF4C8-0E7E-46DF-86CD-F32F2E4DE5E1}" presName="spNode" presStyleCnt="0"/>
      <dgm:spPr/>
    </dgm:pt>
    <dgm:pt modelId="{4694EEF8-645E-4268-924C-4CE0C036E1BE}" type="pres">
      <dgm:prSet presAssocID="{71D05B6A-7B3B-4AB8-8BCD-70D0E4EB63D6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40C06D5-A4E9-48A7-B44F-ED6B737FEA2C}" type="pres">
      <dgm:prSet presAssocID="{03E56DCE-5F3E-4A39-AA60-1E5E8237961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07B7F4-3A19-492B-B4D8-041EC4686F6C}" type="pres">
      <dgm:prSet presAssocID="{03E56DCE-5F3E-4A39-AA60-1E5E8237961B}" presName="spNode" presStyleCnt="0"/>
      <dgm:spPr/>
    </dgm:pt>
    <dgm:pt modelId="{8D9FEB1E-ED43-4556-97B3-FFDC3A0F2EC6}" type="pres">
      <dgm:prSet presAssocID="{C8608D8D-A514-4B16-9CDD-B4D1E16D3078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BA8C423-9668-4855-9A7B-4E327D62BDA4}" type="pres">
      <dgm:prSet presAssocID="{138F4673-4329-41A0-B1AB-F821A797B8A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0078A5-26BF-4B16-A726-7395BBFBDC53}" type="pres">
      <dgm:prSet presAssocID="{138F4673-4329-41A0-B1AB-F821A797B8A1}" presName="spNode" presStyleCnt="0"/>
      <dgm:spPr/>
    </dgm:pt>
    <dgm:pt modelId="{D100D8FD-756D-4092-8A65-28807F2D048D}" type="pres">
      <dgm:prSet presAssocID="{1417D311-824B-4E89-A90A-EF153D951152}" presName="sibTrans" presStyleLbl="sibTrans1D1" presStyleIdx="3" presStyleCnt="5"/>
      <dgm:spPr/>
      <dgm:t>
        <a:bodyPr/>
        <a:lstStyle/>
        <a:p>
          <a:endParaRPr lang="en-US"/>
        </a:p>
      </dgm:t>
    </dgm:pt>
    <dgm:pt modelId="{FC7CC0E5-E080-42B1-AD56-68069302D39F}" type="pres">
      <dgm:prSet presAssocID="{6D8D4BC3-022C-4F92-AD8C-AB8E10581E2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7967F9-FB41-4F1A-92C1-2856F9500C5A}" type="pres">
      <dgm:prSet presAssocID="{6D8D4BC3-022C-4F92-AD8C-AB8E10581E25}" presName="spNode" presStyleCnt="0"/>
      <dgm:spPr/>
    </dgm:pt>
    <dgm:pt modelId="{9FB837D5-04B7-417E-9F73-8CF6E3B634FD}" type="pres">
      <dgm:prSet presAssocID="{2D5BFE59-E14B-4AFA-9AD0-F897FA217C36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3524CF33-95FC-44FF-B138-868C736F4DDA}" type="presOf" srcId="{2D5BFE59-E14B-4AFA-9AD0-F897FA217C36}" destId="{9FB837D5-04B7-417E-9F73-8CF6E3B634FD}" srcOrd="0" destOrd="0" presId="urn:microsoft.com/office/officeart/2005/8/layout/cycle5"/>
    <dgm:cxn modelId="{4B390E65-A32E-477F-BEA2-BC55FEA4BF5E}" type="presOf" srcId="{71D05B6A-7B3B-4AB8-8BCD-70D0E4EB63D6}" destId="{4694EEF8-645E-4268-924C-4CE0C036E1BE}" srcOrd="0" destOrd="0" presId="urn:microsoft.com/office/officeart/2005/8/layout/cycle5"/>
    <dgm:cxn modelId="{4CB8D37E-9307-4347-BCE7-A1C9A3730B06}" type="presOf" srcId="{E5C858CE-CFBE-4BF3-BC82-4C0160061C74}" destId="{1CD41564-A3B4-451D-B6B7-FF3225F268A7}" srcOrd="0" destOrd="0" presId="urn:microsoft.com/office/officeart/2005/8/layout/cycle5"/>
    <dgm:cxn modelId="{501E32C5-3F4B-4AD0-AAA2-1977D6D0AA88}" type="presOf" srcId="{1417D311-824B-4E89-A90A-EF153D951152}" destId="{D100D8FD-756D-4092-8A65-28807F2D048D}" srcOrd="0" destOrd="0" presId="urn:microsoft.com/office/officeart/2005/8/layout/cycle5"/>
    <dgm:cxn modelId="{79125428-41FC-45BF-8831-D6DEB531579F}" srcId="{A7E2AD6D-CA6E-4DB3-B8CF-3772C6C835BE}" destId="{3EDCF4C8-0E7E-46DF-86CD-F32F2E4DE5E1}" srcOrd="1" destOrd="0" parTransId="{15E497DB-0A1D-48D2-A842-80D2580E0CFC}" sibTransId="{71D05B6A-7B3B-4AB8-8BCD-70D0E4EB63D6}"/>
    <dgm:cxn modelId="{9793A25E-C2B1-4E45-A09B-8841F3F51EA4}" srcId="{A7E2AD6D-CA6E-4DB3-B8CF-3772C6C835BE}" destId="{03E56DCE-5F3E-4A39-AA60-1E5E8237961B}" srcOrd="2" destOrd="0" parTransId="{D815ADE9-8231-4473-B5E8-299BA4DA37CC}" sibTransId="{C8608D8D-A514-4B16-9CDD-B4D1E16D3078}"/>
    <dgm:cxn modelId="{969B9D82-A9A5-4E9A-AA27-1AB01B516BEF}" type="presOf" srcId="{FEED8F8A-E40D-4911-BBEF-9ABA2FBB7857}" destId="{0F43364B-FAB7-4323-99ED-3FFBE1A5C1CC}" srcOrd="0" destOrd="0" presId="urn:microsoft.com/office/officeart/2005/8/layout/cycle5"/>
    <dgm:cxn modelId="{C9C5E9DF-A020-4C08-8CC4-A36B8402FD38}" type="presOf" srcId="{03E56DCE-5F3E-4A39-AA60-1E5E8237961B}" destId="{340C06D5-A4E9-48A7-B44F-ED6B737FEA2C}" srcOrd="0" destOrd="0" presId="urn:microsoft.com/office/officeart/2005/8/layout/cycle5"/>
    <dgm:cxn modelId="{224C477E-1946-45BD-A59C-8367C9A713D5}" type="presOf" srcId="{3EDCF4C8-0E7E-46DF-86CD-F32F2E4DE5E1}" destId="{D43917FC-E96A-44A3-82DE-A1C128CCAF3F}" srcOrd="0" destOrd="0" presId="urn:microsoft.com/office/officeart/2005/8/layout/cycle5"/>
    <dgm:cxn modelId="{17E5C1E5-826A-4BBB-B282-F4CEA512A4DF}" type="presOf" srcId="{A7E2AD6D-CA6E-4DB3-B8CF-3772C6C835BE}" destId="{63F421E5-61EA-457C-9047-3467E85AD5C6}" srcOrd="0" destOrd="0" presId="urn:microsoft.com/office/officeart/2005/8/layout/cycle5"/>
    <dgm:cxn modelId="{AE06C30D-7859-4CA9-8725-2A485A38B6AD}" type="presOf" srcId="{C8608D8D-A514-4B16-9CDD-B4D1E16D3078}" destId="{8D9FEB1E-ED43-4556-97B3-FFDC3A0F2EC6}" srcOrd="0" destOrd="0" presId="urn:microsoft.com/office/officeart/2005/8/layout/cycle5"/>
    <dgm:cxn modelId="{2378A7C7-CF56-4DA5-8F0B-661A8E55DD22}" srcId="{A7E2AD6D-CA6E-4DB3-B8CF-3772C6C835BE}" destId="{138F4673-4329-41A0-B1AB-F821A797B8A1}" srcOrd="3" destOrd="0" parTransId="{992A74DB-4B2B-447A-9A5E-3CB33619858C}" sibTransId="{1417D311-824B-4E89-A90A-EF153D951152}"/>
    <dgm:cxn modelId="{CF1659DD-FBBD-49E8-B09C-E7B0D2CEADC2}" type="presOf" srcId="{6D8D4BC3-022C-4F92-AD8C-AB8E10581E25}" destId="{FC7CC0E5-E080-42B1-AD56-68069302D39F}" srcOrd="0" destOrd="0" presId="urn:microsoft.com/office/officeart/2005/8/layout/cycle5"/>
    <dgm:cxn modelId="{B95D41C8-8F98-40E3-A44A-A8734C0D522A}" srcId="{A7E2AD6D-CA6E-4DB3-B8CF-3772C6C835BE}" destId="{FEED8F8A-E40D-4911-BBEF-9ABA2FBB7857}" srcOrd="0" destOrd="0" parTransId="{9CE903F2-89BF-4C4C-8442-D0BB07A75ACB}" sibTransId="{E5C858CE-CFBE-4BF3-BC82-4C0160061C74}"/>
    <dgm:cxn modelId="{3DA1066D-C695-45AE-A5A4-6191F76FC346}" srcId="{A7E2AD6D-CA6E-4DB3-B8CF-3772C6C835BE}" destId="{6D8D4BC3-022C-4F92-AD8C-AB8E10581E25}" srcOrd="4" destOrd="0" parTransId="{FC52AFC2-96FC-4C2C-A76C-76AE27FB4087}" sibTransId="{2D5BFE59-E14B-4AFA-9AD0-F897FA217C36}"/>
    <dgm:cxn modelId="{D752B097-8760-42A2-AB4D-B9E352FB5D82}" type="presOf" srcId="{138F4673-4329-41A0-B1AB-F821A797B8A1}" destId="{0BA8C423-9668-4855-9A7B-4E327D62BDA4}" srcOrd="0" destOrd="0" presId="urn:microsoft.com/office/officeart/2005/8/layout/cycle5"/>
    <dgm:cxn modelId="{FB48C147-3637-4A9D-9FC8-282A73061181}" type="presParOf" srcId="{63F421E5-61EA-457C-9047-3467E85AD5C6}" destId="{0F43364B-FAB7-4323-99ED-3FFBE1A5C1CC}" srcOrd="0" destOrd="0" presId="urn:microsoft.com/office/officeart/2005/8/layout/cycle5"/>
    <dgm:cxn modelId="{40CC7B32-1F26-4750-84F7-5ECFE938F50A}" type="presParOf" srcId="{63F421E5-61EA-457C-9047-3467E85AD5C6}" destId="{6102C732-5CC4-407A-96D1-AB04C6A59382}" srcOrd="1" destOrd="0" presId="urn:microsoft.com/office/officeart/2005/8/layout/cycle5"/>
    <dgm:cxn modelId="{B65E85B9-9834-45EB-8F4A-3B196B6AF978}" type="presParOf" srcId="{63F421E5-61EA-457C-9047-3467E85AD5C6}" destId="{1CD41564-A3B4-451D-B6B7-FF3225F268A7}" srcOrd="2" destOrd="0" presId="urn:microsoft.com/office/officeart/2005/8/layout/cycle5"/>
    <dgm:cxn modelId="{15850D16-C726-42D5-8A78-A67F1BFCCB49}" type="presParOf" srcId="{63F421E5-61EA-457C-9047-3467E85AD5C6}" destId="{D43917FC-E96A-44A3-82DE-A1C128CCAF3F}" srcOrd="3" destOrd="0" presId="urn:microsoft.com/office/officeart/2005/8/layout/cycle5"/>
    <dgm:cxn modelId="{C42B12B2-4764-4FE8-8D47-3748D43B34EA}" type="presParOf" srcId="{63F421E5-61EA-457C-9047-3467E85AD5C6}" destId="{AD2CAEF8-5D4D-4031-8B00-460D08FB9E94}" srcOrd="4" destOrd="0" presId="urn:microsoft.com/office/officeart/2005/8/layout/cycle5"/>
    <dgm:cxn modelId="{AD84BCF6-1713-47A4-BA95-29C80DC23D16}" type="presParOf" srcId="{63F421E5-61EA-457C-9047-3467E85AD5C6}" destId="{4694EEF8-645E-4268-924C-4CE0C036E1BE}" srcOrd="5" destOrd="0" presId="urn:microsoft.com/office/officeart/2005/8/layout/cycle5"/>
    <dgm:cxn modelId="{4BDD30F8-8398-4320-9697-24FBB7C9D12D}" type="presParOf" srcId="{63F421E5-61EA-457C-9047-3467E85AD5C6}" destId="{340C06D5-A4E9-48A7-B44F-ED6B737FEA2C}" srcOrd="6" destOrd="0" presId="urn:microsoft.com/office/officeart/2005/8/layout/cycle5"/>
    <dgm:cxn modelId="{CB07DDDF-91B5-4867-A683-3EF441C3B8F4}" type="presParOf" srcId="{63F421E5-61EA-457C-9047-3467E85AD5C6}" destId="{4F07B7F4-3A19-492B-B4D8-041EC4686F6C}" srcOrd="7" destOrd="0" presId="urn:microsoft.com/office/officeart/2005/8/layout/cycle5"/>
    <dgm:cxn modelId="{CB4DDF2E-D202-40A8-ABC7-B5E4DAC5361B}" type="presParOf" srcId="{63F421E5-61EA-457C-9047-3467E85AD5C6}" destId="{8D9FEB1E-ED43-4556-97B3-FFDC3A0F2EC6}" srcOrd="8" destOrd="0" presId="urn:microsoft.com/office/officeart/2005/8/layout/cycle5"/>
    <dgm:cxn modelId="{5C7042D0-7971-4B4A-9599-4A4AB8E9BCEA}" type="presParOf" srcId="{63F421E5-61EA-457C-9047-3467E85AD5C6}" destId="{0BA8C423-9668-4855-9A7B-4E327D62BDA4}" srcOrd="9" destOrd="0" presId="urn:microsoft.com/office/officeart/2005/8/layout/cycle5"/>
    <dgm:cxn modelId="{1D3AB990-B1AD-46AC-B1F8-EDC6BB089234}" type="presParOf" srcId="{63F421E5-61EA-457C-9047-3467E85AD5C6}" destId="{A70078A5-26BF-4B16-A726-7395BBFBDC53}" srcOrd="10" destOrd="0" presId="urn:microsoft.com/office/officeart/2005/8/layout/cycle5"/>
    <dgm:cxn modelId="{3CC6AA23-C9D1-49C5-AD03-F092F2AD15F3}" type="presParOf" srcId="{63F421E5-61EA-457C-9047-3467E85AD5C6}" destId="{D100D8FD-756D-4092-8A65-28807F2D048D}" srcOrd="11" destOrd="0" presId="urn:microsoft.com/office/officeart/2005/8/layout/cycle5"/>
    <dgm:cxn modelId="{0F3AFD18-3DAD-411D-A592-BD9A94863462}" type="presParOf" srcId="{63F421E5-61EA-457C-9047-3467E85AD5C6}" destId="{FC7CC0E5-E080-42B1-AD56-68069302D39F}" srcOrd="12" destOrd="0" presId="urn:microsoft.com/office/officeart/2005/8/layout/cycle5"/>
    <dgm:cxn modelId="{41E6308E-653E-4290-BE4F-58C1A005B350}" type="presParOf" srcId="{63F421E5-61EA-457C-9047-3467E85AD5C6}" destId="{E47967F9-FB41-4F1A-92C1-2856F9500C5A}" srcOrd="13" destOrd="0" presId="urn:microsoft.com/office/officeart/2005/8/layout/cycle5"/>
    <dgm:cxn modelId="{7528A793-2392-4F9F-A9ED-033453F89CF8}" type="presParOf" srcId="{63F421E5-61EA-457C-9047-3467E85AD5C6}" destId="{9FB837D5-04B7-417E-9F73-8CF6E3B634FD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E2AD6D-CA6E-4DB3-B8CF-3772C6C835B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ED8F8A-E40D-4911-BBEF-9ABA2FBB7857}">
      <dgm:prSet phldrT="[Text]" custT="1"/>
      <dgm:spPr/>
      <dgm:t>
        <a:bodyPr/>
        <a:lstStyle/>
        <a:p>
          <a:r>
            <a:rPr lang="en-US" sz="1200" dirty="0" smtClean="0"/>
            <a:t>Engagement low; achievement </a:t>
          </a:r>
          <a:r>
            <a:rPr lang="en-US" sz="1200" dirty="0" smtClean="0"/>
            <a:t>low for non-majors. </a:t>
          </a:r>
          <a:endParaRPr lang="en-US" sz="1200" dirty="0"/>
        </a:p>
      </dgm:t>
    </dgm:pt>
    <dgm:pt modelId="{9CE903F2-89BF-4C4C-8442-D0BB07A75ACB}" type="parTrans" cxnId="{B95D41C8-8F98-40E3-A44A-A8734C0D522A}">
      <dgm:prSet/>
      <dgm:spPr/>
      <dgm:t>
        <a:bodyPr/>
        <a:lstStyle/>
        <a:p>
          <a:endParaRPr lang="en-US"/>
        </a:p>
      </dgm:t>
    </dgm:pt>
    <dgm:pt modelId="{E5C858CE-CFBE-4BF3-BC82-4C0160061C74}" type="sibTrans" cxnId="{B95D41C8-8F98-40E3-A44A-A8734C0D522A}">
      <dgm:prSet/>
      <dgm:spPr/>
      <dgm:t>
        <a:bodyPr/>
        <a:lstStyle/>
        <a:p>
          <a:endParaRPr lang="en-US"/>
        </a:p>
      </dgm:t>
    </dgm:pt>
    <dgm:pt modelId="{3EDCF4C8-0E7E-46DF-86CD-F32F2E4DE5E1}">
      <dgm:prSet phldrT="[Text]"/>
      <dgm:spPr/>
      <dgm:t>
        <a:bodyPr/>
        <a:lstStyle/>
        <a:p>
          <a:r>
            <a:rPr lang="en-US" dirty="0" smtClean="0"/>
            <a:t>Read literature; discussed with colleagues; engaged with students. </a:t>
          </a:r>
          <a:endParaRPr lang="en-US" b="1" dirty="0"/>
        </a:p>
      </dgm:t>
    </dgm:pt>
    <dgm:pt modelId="{15E497DB-0A1D-48D2-A842-80D2580E0CFC}" type="parTrans" cxnId="{79125428-41FC-45BF-8831-D6DEB531579F}">
      <dgm:prSet/>
      <dgm:spPr/>
      <dgm:t>
        <a:bodyPr/>
        <a:lstStyle/>
        <a:p>
          <a:endParaRPr lang="en-US"/>
        </a:p>
      </dgm:t>
    </dgm:pt>
    <dgm:pt modelId="{71D05B6A-7B3B-4AB8-8BCD-70D0E4EB63D6}" type="sibTrans" cxnId="{79125428-41FC-45BF-8831-D6DEB531579F}">
      <dgm:prSet/>
      <dgm:spPr/>
      <dgm:t>
        <a:bodyPr/>
        <a:lstStyle/>
        <a:p>
          <a:endParaRPr lang="en-US"/>
        </a:p>
      </dgm:t>
    </dgm:pt>
    <dgm:pt modelId="{03E56DCE-5F3E-4A39-AA60-1E5E8237961B}">
      <dgm:prSet phldrT="[Text]"/>
      <dgm:spPr/>
      <dgm:t>
        <a:bodyPr/>
        <a:lstStyle/>
        <a:p>
          <a:r>
            <a:rPr lang="en-US" dirty="0" smtClean="0"/>
            <a:t>Used quiz technology to create engagement opportunities.</a:t>
          </a:r>
          <a:endParaRPr lang="en-US" dirty="0"/>
        </a:p>
      </dgm:t>
    </dgm:pt>
    <dgm:pt modelId="{D815ADE9-8231-4473-B5E8-299BA4DA37CC}" type="parTrans" cxnId="{9793A25E-C2B1-4E45-A09B-8841F3F51EA4}">
      <dgm:prSet/>
      <dgm:spPr/>
      <dgm:t>
        <a:bodyPr/>
        <a:lstStyle/>
        <a:p>
          <a:endParaRPr lang="en-US"/>
        </a:p>
      </dgm:t>
    </dgm:pt>
    <dgm:pt modelId="{C8608D8D-A514-4B16-9CDD-B4D1E16D3078}" type="sibTrans" cxnId="{9793A25E-C2B1-4E45-A09B-8841F3F51EA4}">
      <dgm:prSet/>
      <dgm:spPr/>
      <dgm:t>
        <a:bodyPr/>
        <a:lstStyle/>
        <a:p>
          <a:endParaRPr lang="en-US"/>
        </a:p>
      </dgm:t>
    </dgm:pt>
    <dgm:pt modelId="{138F4673-4329-41A0-B1AB-F821A797B8A1}">
      <dgm:prSet phldrT="[Text]"/>
      <dgm:spPr/>
      <dgm:t>
        <a:bodyPr/>
        <a:lstStyle/>
        <a:p>
          <a:r>
            <a:rPr lang="en-US" dirty="0" smtClean="0"/>
            <a:t>Focus group and survey to understand experience. </a:t>
          </a:r>
          <a:endParaRPr lang="en-US" dirty="0"/>
        </a:p>
      </dgm:t>
    </dgm:pt>
    <dgm:pt modelId="{992A74DB-4B2B-447A-9A5E-3CB33619858C}" type="parTrans" cxnId="{2378A7C7-CF56-4DA5-8F0B-661A8E55DD22}">
      <dgm:prSet/>
      <dgm:spPr/>
      <dgm:t>
        <a:bodyPr/>
        <a:lstStyle/>
        <a:p>
          <a:endParaRPr lang="en-US"/>
        </a:p>
      </dgm:t>
    </dgm:pt>
    <dgm:pt modelId="{1417D311-824B-4E89-A90A-EF153D951152}" type="sibTrans" cxnId="{2378A7C7-CF56-4DA5-8F0B-661A8E55DD22}">
      <dgm:prSet/>
      <dgm:spPr/>
      <dgm:t>
        <a:bodyPr/>
        <a:lstStyle/>
        <a:p>
          <a:endParaRPr lang="en-US"/>
        </a:p>
      </dgm:t>
    </dgm:pt>
    <dgm:pt modelId="{6D8D4BC3-022C-4F92-AD8C-AB8E10581E25}">
      <dgm:prSet phldrT="[Text]"/>
      <dgm:spPr/>
      <dgm:t>
        <a:bodyPr/>
        <a:lstStyle/>
        <a:p>
          <a:r>
            <a:rPr lang="en-US" dirty="0" smtClean="0"/>
            <a:t>Refine use for wider role out but with lessons learnt  and enhancement e.g. monitoring interventions  to identify at risk.</a:t>
          </a:r>
          <a:endParaRPr lang="en-US" dirty="0"/>
        </a:p>
      </dgm:t>
    </dgm:pt>
    <dgm:pt modelId="{FC52AFC2-96FC-4C2C-A76C-76AE27FB4087}" type="parTrans" cxnId="{3DA1066D-C695-45AE-A5A4-6191F76FC346}">
      <dgm:prSet/>
      <dgm:spPr/>
      <dgm:t>
        <a:bodyPr/>
        <a:lstStyle/>
        <a:p>
          <a:endParaRPr lang="en-US"/>
        </a:p>
      </dgm:t>
    </dgm:pt>
    <dgm:pt modelId="{2D5BFE59-E14B-4AFA-9AD0-F897FA217C36}" type="sibTrans" cxnId="{3DA1066D-C695-45AE-A5A4-6191F76FC346}">
      <dgm:prSet/>
      <dgm:spPr/>
      <dgm:t>
        <a:bodyPr/>
        <a:lstStyle/>
        <a:p>
          <a:endParaRPr lang="en-US"/>
        </a:p>
      </dgm:t>
    </dgm:pt>
    <dgm:pt modelId="{63F421E5-61EA-457C-9047-3467E85AD5C6}" type="pres">
      <dgm:prSet presAssocID="{A7E2AD6D-CA6E-4DB3-B8CF-3772C6C835B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43364B-FAB7-4323-99ED-3FFBE1A5C1CC}" type="pres">
      <dgm:prSet presAssocID="{FEED8F8A-E40D-4911-BBEF-9ABA2FBB7857}" presName="node" presStyleLbl="node1" presStyleIdx="0" presStyleCnt="5" custRadScaleRad="98365" custRadScaleInc="-75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02C732-5CC4-407A-96D1-AB04C6A59382}" type="pres">
      <dgm:prSet presAssocID="{FEED8F8A-E40D-4911-BBEF-9ABA2FBB7857}" presName="spNode" presStyleCnt="0"/>
      <dgm:spPr/>
    </dgm:pt>
    <dgm:pt modelId="{1CD41564-A3B4-451D-B6B7-FF3225F268A7}" type="pres">
      <dgm:prSet presAssocID="{E5C858CE-CFBE-4BF3-BC82-4C0160061C74}" presName="sibTrans" presStyleLbl="sibTrans1D1" presStyleIdx="0" presStyleCnt="5"/>
      <dgm:spPr/>
      <dgm:t>
        <a:bodyPr/>
        <a:lstStyle/>
        <a:p>
          <a:endParaRPr lang="en-US"/>
        </a:p>
      </dgm:t>
    </dgm:pt>
    <dgm:pt modelId="{D43917FC-E96A-44A3-82DE-A1C128CCAF3F}" type="pres">
      <dgm:prSet presAssocID="{3EDCF4C8-0E7E-46DF-86CD-F32F2E4DE5E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CAEF8-5D4D-4031-8B00-460D08FB9E94}" type="pres">
      <dgm:prSet presAssocID="{3EDCF4C8-0E7E-46DF-86CD-F32F2E4DE5E1}" presName="spNode" presStyleCnt="0"/>
      <dgm:spPr/>
    </dgm:pt>
    <dgm:pt modelId="{4694EEF8-645E-4268-924C-4CE0C036E1BE}" type="pres">
      <dgm:prSet presAssocID="{71D05B6A-7B3B-4AB8-8BCD-70D0E4EB63D6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40C06D5-A4E9-48A7-B44F-ED6B737FEA2C}" type="pres">
      <dgm:prSet presAssocID="{03E56DCE-5F3E-4A39-AA60-1E5E8237961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07B7F4-3A19-492B-B4D8-041EC4686F6C}" type="pres">
      <dgm:prSet presAssocID="{03E56DCE-5F3E-4A39-AA60-1E5E8237961B}" presName="spNode" presStyleCnt="0"/>
      <dgm:spPr/>
    </dgm:pt>
    <dgm:pt modelId="{8D9FEB1E-ED43-4556-97B3-FFDC3A0F2EC6}" type="pres">
      <dgm:prSet presAssocID="{C8608D8D-A514-4B16-9CDD-B4D1E16D3078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BA8C423-9668-4855-9A7B-4E327D62BDA4}" type="pres">
      <dgm:prSet presAssocID="{138F4673-4329-41A0-B1AB-F821A797B8A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0078A5-26BF-4B16-A726-7395BBFBDC53}" type="pres">
      <dgm:prSet presAssocID="{138F4673-4329-41A0-B1AB-F821A797B8A1}" presName="spNode" presStyleCnt="0"/>
      <dgm:spPr/>
    </dgm:pt>
    <dgm:pt modelId="{D100D8FD-756D-4092-8A65-28807F2D048D}" type="pres">
      <dgm:prSet presAssocID="{1417D311-824B-4E89-A90A-EF153D951152}" presName="sibTrans" presStyleLbl="sibTrans1D1" presStyleIdx="3" presStyleCnt="5"/>
      <dgm:spPr/>
      <dgm:t>
        <a:bodyPr/>
        <a:lstStyle/>
        <a:p>
          <a:endParaRPr lang="en-US"/>
        </a:p>
      </dgm:t>
    </dgm:pt>
    <dgm:pt modelId="{FC7CC0E5-E080-42B1-AD56-68069302D39F}" type="pres">
      <dgm:prSet presAssocID="{6D8D4BC3-022C-4F92-AD8C-AB8E10581E2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7967F9-FB41-4F1A-92C1-2856F9500C5A}" type="pres">
      <dgm:prSet presAssocID="{6D8D4BC3-022C-4F92-AD8C-AB8E10581E25}" presName="spNode" presStyleCnt="0"/>
      <dgm:spPr/>
    </dgm:pt>
    <dgm:pt modelId="{9FB837D5-04B7-417E-9F73-8CF6E3B634FD}" type="pres">
      <dgm:prSet presAssocID="{2D5BFE59-E14B-4AFA-9AD0-F897FA217C36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3524CF33-95FC-44FF-B138-868C736F4DDA}" type="presOf" srcId="{2D5BFE59-E14B-4AFA-9AD0-F897FA217C36}" destId="{9FB837D5-04B7-417E-9F73-8CF6E3B634FD}" srcOrd="0" destOrd="0" presId="urn:microsoft.com/office/officeart/2005/8/layout/cycle5"/>
    <dgm:cxn modelId="{4B390E65-A32E-477F-BEA2-BC55FEA4BF5E}" type="presOf" srcId="{71D05B6A-7B3B-4AB8-8BCD-70D0E4EB63D6}" destId="{4694EEF8-645E-4268-924C-4CE0C036E1BE}" srcOrd="0" destOrd="0" presId="urn:microsoft.com/office/officeart/2005/8/layout/cycle5"/>
    <dgm:cxn modelId="{4CB8D37E-9307-4347-BCE7-A1C9A3730B06}" type="presOf" srcId="{E5C858CE-CFBE-4BF3-BC82-4C0160061C74}" destId="{1CD41564-A3B4-451D-B6B7-FF3225F268A7}" srcOrd="0" destOrd="0" presId="urn:microsoft.com/office/officeart/2005/8/layout/cycle5"/>
    <dgm:cxn modelId="{501E32C5-3F4B-4AD0-AAA2-1977D6D0AA88}" type="presOf" srcId="{1417D311-824B-4E89-A90A-EF153D951152}" destId="{D100D8FD-756D-4092-8A65-28807F2D048D}" srcOrd="0" destOrd="0" presId="urn:microsoft.com/office/officeart/2005/8/layout/cycle5"/>
    <dgm:cxn modelId="{79125428-41FC-45BF-8831-D6DEB531579F}" srcId="{A7E2AD6D-CA6E-4DB3-B8CF-3772C6C835BE}" destId="{3EDCF4C8-0E7E-46DF-86CD-F32F2E4DE5E1}" srcOrd="1" destOrd="0" parTransId="{15E497DB-0A1D-48D2-A842-80D2580E0CFC}" sibTransId="{71D05B6A-7B3B-4AB8-8BCD-70D0E4EB63D6}"/>
    <dgm:cxn modelId="{9793A25E-C2B1-4E45-A09B-8841F3F51EA4}" srcId="{A7E2AD6D-CA6E-4DB3-B8CF-3772C6C835BE}" destId="{03E56DCE-5F3E-4A39-AA60-1E5E8237961B}" srcOrd="2" destOrd="0" parTransId="{D815ADE9-8231-4473-B5E8-299BA4DA37CC}" sibTransId="{C8608D8D-A514-4B16-9CDD-B4D1E16D3078}"/>
    <dgm:cxn modelId="{969B9D82-A9A5-4E9A-AA27-1AB01B516BEF}" type="presOf" srcId="{FEED8F8A-E40D-4911-BBEF-9ABA2FBB7857}" destId="{0F43364B-FAB7-4323-99ED-3FFBE1A5C1CC}" srcOrd="0" destOrd="0" presId="urn:microsoft.com/office/officeart/2005/8/layout/cycle5"/>
    <dgm:cxn modelId="{C9C5E9DF-A020-4C08-8CC4-A36B8402FD38}" type="presOf" srcId="{03E56DCE-5F3E-4A39-AA60-1E5E8237961B}" destId="{340C06D5-A4E9-48A7-B44F-ED6B737FEA2C}" srcOrd="0" destOrd="0" presId="urn:microsoft.com/office/officeart/2005/8/layout/cycle5"/>
    <dgm:cxn modelId="{224C477E-1946-45BD-A59C-8367C9A713D5}" type="presOf" srcId="{3EDCF4C8-0E7E-46DF-86CD-F32F2E4DE5E1}" destId="{D43917FC-E96A-44A3-82DE-A1C128CCAF3F}" srcOrd="0" destOrd="0" presId="urn:microsoft.com/office/officeart/2005/8/layout/cycle5"/>
    <dgm:cxn modelId="{17E5C1E5-826A-4BBB-B282-F4CEA512A4DF}" type="presOf" srcId="{A7E2AD6D-CA6E-4DB3-B8CF-3772C6C835BE}" destId="{63F421E5-61EA-457C-9047-3467E85AD5C6}" srcOrd="0" destOrd="0" presId="urn:microsoft.com/office/officeart/2005/8/layout/cycle5"/>
    <dgm:cxn modelId="{AE06C30D-7859-4CA9-8725-2A485A38B6AD}" type="presOf" srcId="{C8608D8D-A514-4B16-9CDD-B4D1E16D3078}" destId="{8D9FEB1E-ED43-4556-97B3-FFDC3A0F2EC6}" srcOrd="0" destOrd="0" presId="urn:microsoft.com/office/officeart/2005/8/layout/cycle5"/>
    <dgm:cxn modelId="{2378A7C7-CF56-4DA5-8F0B-661A8E55DD22}" srcId="{A7E2AD6D-CA6E-4DB3-B8CF-3772C6C835BE}" destId="{138F4673-4329-41A0-B1AB-F821A797B8A1}" srcOrd="3" destOrd="0" parTransId="{992A74DB-4B2B-447A-9A5E-3CB33619858C}" sibTransId="{1417D311-824B-4E89-A90A-EF153D951152}"/>
    <dgm:cxn modelId="{CF1659DD-FBBD-49E8-B09C-E7B0D2CEADC2}" type="presOf" srcId="{6D8D4BC3-022C-4F92-AD8C-AB8E10581E25}" destId="{FC7CC0E5-E080-42B1-AD56-68069302D39F}" srcOrd="0" destOrd="0" presId="urn:microsoft.com/office/officeart/2005/8/layout/cycle5"/>
    <dgm:cxn modelId="{B95D41C8-8F98-40E3-A44A-A8734C0D522A}" srcId="{A7E2AD6D-CA6E-4DB3-B8CF-3772C6C835BE}" destId="{FEED8F8A-E40D-4911-BBEF-9ABA2FBB7857}" srcOrd="0" destOrd="0" parTransId="{9CE903F2-89BF-4C4C-8442-D0BB07A75ACB}" sibTransId="{E5C858CE-CFBE-4BF3-BC82-4C0160061C74}"/>
    <dgm:cxn modelId="{3DA1066D-C695-45AE-A5A4-6191F76FC346}" srcId="{A7E2AD6D-CA6E-4DB3-B8CF-3772C6C835BE}" destId="{6D8D4BC3-022C-4F92-AD8C-AB8E10581E25}" srcOrd="4" destOrd="0" parTransId="{FC52AFC2-96FC-4C2C-A76C-76AE27FB4087}" sibTransId="{2D5BFE59-E14B-4AFA-9AD0-F897FA217C36}"/>
    <dgm:cxn modelId="{D752B097-8760-42A2-AB4D-B9E352FB5D82}" type="presOf" srcId="{138F4673-4329-41A0-B1AB-F821A797B8A1}" destId="{0BA8C423-9668-4855-9A7B-4E327D62BDA4}" srcOrd="0" destOrd="0" presId="urn:microsoft.com/office/officeart/2005/8/layout/cycle5"/>
    <dgm:cxn modelId="{FB48C147-3637-4A9D-9FC8-282A73061181}" type="presParOf" srcId="{63F421E5-61EA-457C-9047-3467E85AD5C6}" destId="{0F43364B-FAB7-4323-99ED-3FFBE1A5C1CC}" srcOrd="0" destOrd="0" presId="urn:microsoft.com/office/officeart/2005/8/layout/cycle5"/>
    <dgm:cxn modelId="{40CC7B32-1F26-4750-84F7-5ECFE938F50A}" type="presParOf" srcId="{63F421E5-61EA-457C-9047-3467E85AD5C6}" destId="{6102C732-5CC4-407A-96D1-AB04C6A59382}" srcOrd="1" destOrd="0" presId="urn:microsoft.com/office/officeart/2005/8/layout/cycle5"/>
    <dgm:cxn modelId="{B65E85B9-9834-45EB-8F4A-3B196B6AF978}" type="presParOf" srcId="{63F421E5-61EA-457C-9047-3467E85AD5C6}" destId="{1CD41564-A3B4-451D-B6B7-FF3225F268A7}" srcOrd="2" destOrd="0" presId="urn:microsoft.com/office/officeart/2005/8/layout/cycle5"/>
    <dgm:cxn modelId="{15850D16-C726-42D5-8A78-A67F1BFCCB49}" type="presParOf" srcId="{63F421E5-61EA-457C-9047-3467E85AD5C6}" destId="{D43917FC-E96A-44A3-82DE-A1C128CCAF3F}" srcOrd="3" destOrd="0" presId="urn:microsoft.com/office/officeart/2005/8/layout/cycle5"/>
    <dgm:cxn modelId="{C42B12B2-4764-4FE8-8D47-3748D43B34EA}" type="presParOf" srcId="{63F421E5-61EA-457C-9047-3467E85AD5C6}" destId="{AD2CAEF8-5D4D-4031-8B00-460D08FB9E94}" srcOrd="4" destOrd="0" presId="urn:microsoft.com/office/officeart/2005/8/layout/cycle5"/>
    <dgm:cxn modelId="{AD84BCF6-1713-47A4-BA95-29C80DC23D16}" type="presParOf" srcId="{63F421E5-61EA-457C-9047-3467E85AD5C6}" destId="{4694EEF8-645E-4268-924C-4CE0C036E1BE}" srcOrd="5" destOrd="0" presId="urn:microsoft.com/office/officeart/2005/8/layout/cycle5"/>
    <dgm:cxn modelId="{4BDD30F8-8398-4320-9697-24FBB7C9D12D}" type="presParOf" srcId="{63F421E5-61EA-457C-9047-3467E85AD5C6}" destId="{340C06D5-A4E9-48A7-B44F-ED6B737FEA2C}" srcOrd="6" destOrd="0" presId="urn:microsoft.com/office/officeart/2005/8/layout/cycle5"/>
    <dgm:cxn modelId="{CB07DDDF-91B5-4867-A683-3EF441C3B8F4}" type="presParOf" srcId="{63F421E5-61EA-457C-9047-3467E85AD5C6}" destId="{4F07B7F4-3A19-492B-B4D8-041EC4686F6C}" srcOrd="7" destOrd="0" presId="urn:microsoft.com/office/officeart/2005/8/layout/cycle5"/>
    <dgm:cxn modelId="{CB4DDF2E-D202-40A8-ABC7-B5E4DAC5361B}" type="presParOf" srcId="{63F421E5-61EA-457C-9047-3467E85AD5C6}" destId="{8D9FEB1E-ED43-4556-97B3-FFDC3A0F2EC6}" srcOrd="8" destOrd="0" presId="urn:microsoft.com/office/officeart/2005/8/layout/cycle5"/>
    <dgm:cxn modelId="{5C7042D0-7971-4B4A-9599-4A4AB8E9BCEA}" type="presParOf" srcId="{63F421E5-61EA-457C-9047-3467E85AD5C6}" destId="{0BA8C423-9668-4855-9A7B-4E327D62BDA4}" srcOrd="9" destOrd="0" presId="urn:microsoft.com/office/officeart/2005/8/layout/cycle5"/>
    <dgm:cxn modelId="{1D3AB990-B1AD-46AC-B1F8-EDC6BB089234}" type="presParOf" srcId="{63F421E5-61EA-457C-9047-3467E85AD5C6}" destId="{A70078A5-26BF-4B16-A726-7395BBFBDC53}" srcOrd="10" destOrd="0" presId="urn:microsoft.com/office/officeart/2005/8/layout/cycle5"/>
    <dgm:cxn modelId="{3CC6AA23-C9D1-49C5-AD03-F092F2AD15F3}" type="presParOf" srcId="{63F421E5-61EA-457C-9047-3467E85AD5C6}" destId="{D100D8FD-756D-4092-8A65-28807F2D048D}" srcOrd="11" destOrd="0" presId="urn:microsoft.com/office/officeart/2005/8/layout/cycle5"/>
    <dgm:cxn modelId="{0F3AFD18-3DAD-411D-A592-BD9A94863462}" type="presParOf" srcId="{63F421E5-61EA-457C-9047-3467E85AD5C6}" destId="{FC7CC0E5-E080-42B1-AD56-68069302D39F}" srcOrd="12" destOrd="0" presId="urn:microsoft.com/office/officeart/2005/8/layout/cycle5"/>
    <dgm:cxn modelId="{41E6308E-653E-4290-BE4F-58C1A005B350}" type="presParOf" srcId="{63F421E5-61EA-457C-9047-3467E85AD5C6}" destId="{E47967F9-FB41-4F1A-92C1-2856F9500C5A}" srcOrd="13" destOrd="0" presId="urn:microsoft.com/office/officeart/2005/8/layout/cycle5"/>
    <dgm:cxn modelId="{7528A793-2392-4F9F-A9ED-033453F89CF8}" type="presParOf" srcId="{63F421E5-61EA-457C-9047-3467E85AD5C6}" destId="{9FB837D5-04B7-417E-9F73-8CF6E3B634FD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43364B-FAB7-4323-99ED-3FFBE1A5C1CC}">
      <dsp:nvSpPr>
        <dsp:cNvPr id="0" name=""/>
        <dsp:cNvSpPr/>
      </dsp:nvSpPr>
      <dsp:spPr>
        <a:xfrm>
          <a:off x="2538086" y="1084"/>
          <a:ext cx="1613661" cy="1048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Engagement low; teaching  at a higher level. </a:t>
          </a:r>
        </a:p>
      </dsp:txBody>
      <dsp:txXfrm>
        <a:off x="2589288" y="52286"/>
        <a:ext cx="1511257" cy="946475"/>
      </dsp:txXfrm>
    </dsp:sp>
    <dsp:sp modelId="{1CD41564-A3B4-451D-B6B7-FF3225F268A7}">
      <dsp:nvSpPr>
        <dsp:cNvPr id="0" name=""/>
        <dsp:cNvSpPr/>
      </dsp:nvSpPr>
      <dsp:spPr>
        <a:xfrm>
          <a:off x="1248384" y="525524"/>
          <a:ext cx="4193064" cy="4193064"/>
        </a:xfrm>
        <a:custGeom>
          <a:avLst/>
          <a:gdLst/>
          <a:ahLst/>
          <a:cxnLst/>
          <a:rect l="0" t="0" r="0" b="0"/>
          <a:pathLst>
            <a:path>
              <a:moveTo>
                <a:pt x="3119779" y="266665"/>
              </a:moveTo>
              <a:arcTo wR="2096532" hR="2096532" stAng="17952814" swAng="12125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3917FC-E96A-44A3-82DE-A1C128CCAF3F}">
      <dsp:nvSpPr>
        <dsp:cNvPr id="0" name=""/>
        <dsp:cNvSpPr/>
      </dsp:nvSpPr>
      <dsp:spPr>
        <a:xfrm>
          <a:off x="4532007" y="1449752"/>
          <a:ext cx="1613661" cy="1048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Read literature; discussed with colleagues; engaged with students. </a:t>
          </a:r>
          <a:endParaRPr lang="en-US" sz="1200" b="1" kern="1200" dirty="0"/>
        </a:p>
      </dsp:txBody>
      <dsp:txXfrm>
        <a:off x="4583209" y="1500954"/>
        <a:ext cx="1511257" cy="946475"/>
      </dsp:txXfrm>
    </dsp:sp>
    <dsp:sp modelId="{4694EEF8-645E-4268-924C-4CE0C036E1BE}">
      <dsp:nvSpPr>
        <dsp:cNvPr id="0" name=""/>
        <dsp:cNvSpPr/>
      </dsp:nvSpPr>
      <dsp:spPr>
        <a:xfrm>
          <a:off x="1248384" y="525524"/>
          <a:ext cx="4193064" cy="4193064"/>
        </a:xfrm>
        <a:custGeom>
          <a:avLst/>
          <a:gdLst/>
          <a:ahLst/>
          <a:cxnLst/>
          <a:rect l="0" t="0" r="0" b="0"/>
          <a:pathLst>
            <a:path>
              <a:moveTo>
                <a:pt x="4188048" y="2241463"/>
              </a:moveTo>
              <a:arcTo wR="2096532" hR="2096532" stAng="21837838" swAng="13604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C06D5-A4E9-48A7-B44F-ED6B737FEA2C}">
      <dsp:nvSpPr>
        <dsp:cNvPr id="0" name=""/>
        <dsp:cNvSpPr/>
      </dsp:nvSpPr>
      <dsp:spPr>
        <a:xfrm>
          <a:off x="3770397" y="3793747"/>
          <a:ext cx="1613661" cy="1048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Tried flipped to a limited extent, drawing on knowledge of effective practice. </a:t>
          </a:r>
          <a:endParaRPr lang="en-US" sz="1200" kern="1200" dirty="0"/>
        </a:p>
      </dsp:txBody>
      <dsp:txXfrm>
        <a:off x="3821599" y="3844949"/>
        <a:ext cx="1511257" cy="946475"/>
      </dsp:txXfrm>
    </dsp:sp>
    <dsp:sp modelId="{8D9FEB1E-ED43-4556-97B3-FFDC3A0F2EC6}">
      <dsp:nvSpPr>
        <dsp:cNvPr id="0" name=""/>
        <dsp:cNvSpPr/>
      </dsp:nvSpPr>
      <dsp:spPr>
        <a:xfrm>
          <a:off x="1248384" y="525524"/>
          <a:ext cx="4193064" cy="4193064"/>
        </a:xfrm>
        <a:custGeom>
          <a:avLst/>
          <a:gdLst/>
          <a:ahLst/>
          <a:cxnLst/>
          <a:rect l="0" t="0" r="0" b="0"/>
          <a:pathLst>
            <a:path>
              <a:moveTo>
                <a:pt x="2354143" y="4177177"/>
              </a:moveTo>
              <a:arcTo wR="2096532" hR="2096532" stAng="4976516" swAng="84696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8C423-9668-4855-9A7B-4E327D62BDA4}">
      <dsp:nvSpPr>
        <dsp:cNvPr id="0" name=""/>
        <dsp:cNvSpPr/>
      </dsp:nvSpPr>
      <dsp:spPr>
        <a:xfrm>
          <a:off x="1305775" y="3793747"/>
          <a:ext cx="1613661" cy="1048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Focus group </a:t>
          </a:r>
          <a:r>
            <a:rPr lang="en-US" sz="1200" kern="1200" dirty="0" smtClean="0"/>
            <a:t>to </a:t>
          </a:r>
          <a:r>
            <a:rPr lang="en-US" sz="1200" kern="1200" dirty="0" smtClean="0"/>
            <a:t>understand student experience. </a:t>
          </a:r>
          <a:endParaRPr lang="en-US" sz="1200" kern="1200" dirty="0"/>
        </a:p>
      </dsp:txBody>
      <dsp:txXfrm>
        <a:off x="1356977" y="3844949"/>
        <a:ext cx="1511257" cy="946475"/>
      </dsp:txXfrm>
    </dsp:sp>
    <dsp:sp modelId="{D100D8FD-756D-4092-8A65-28807F2D048D}">
      <dsp:nvSpPr>
        <dsp:cNvPr id="0" name=""/>
        <dsp:cNvSpPr/>
      </dsp:nvSpPr>
      <dsp:spPr>
        <a:xfrm>
          <a:off x="1248384" y="525524"/>
          <a:ext cx="4193064" cy="4193064"/>
        </a:xfrm>
        <a:custGeom>
          <a:avLst/>
          <a:gdLst/>
          <a:ahLst/>
          <a:cxnLst/>
          <a:rect l="0" t="0" r="0" b="0"/>
          <a:pathLst>
            <a:path>
              <a:moveTo>
                <a:pt x="222544" y="3036542"/>
              </a:moveTo>
              <a:arcTo wR="2096532" hR="2096532" stAng="9201673" swAng="13604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CC0E5-E080-42B1-AD56-68069302D39F}">
      <dsp:nvSpPr>
        <dsp:cNvPr id="0" name=""/>
        <dsp:cNvSpPr/>
      </dsp:nvSpPr>
      <dsp:spPr>
        <a:xfrm>
          <a:off x="544165" y="1449752"/>
          <a:ext cx="1613661" cy="1048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Refine use for wider </a:t>
          </a:r>
          <a:r>
            <a:rPr lang="en-US" sz="1200" kern="1200" dirty="0" smtClean="0"/>
            <a:t>roll </a:t>
          </a:r>
          <a:r>
            <a:rPr lang="en-US" sz="1200" kern="1200" dirty="0" smtClean="0"/>
            <a:t>out but with lessons learnt about how flipped is best managed .</a:t>
          </a:r>
          <a:endParaRPr lang="en-US" sz="1200" kern="1200" dirty="0"/>
        </a:p>
      </dsp:txBody>
      <dsp:txXfrm>
        <a:off x="595367" y="1500954"/>
        <a:ext cx="1511257" cy="946475"/>
      </dsp:txXfrm>
    </dsp:sp>
    <dsp:sp modelId="{9FB837D5-04B7-417E-9F73-8CF6E3B634FD}">
      <dsp:nvSpPr>
        <dsp:cNvPr id="0" name=""/>
        <dsp:cNvSpPr/>
      </dsp:nvSpPr>
      <dsp:spPr>
        <a:xfrm>
          <a:off x="1248384" y="525524"/>
          <a:ext cx="4193064" cy="4193064"/>
        </a:xfrm>
        <a:custGeom>
          <a:avLst/>
          <a:gdLst/>
          <a:ahLst/>
          <a:cxnLst/>
          <a:rect l="0" t="0" r="0" b="0"/>
          <a:pathLst>
            <a:path>
              <a:moveTo>
                <a:pt x="504164" y="732783"/>
              </a:moveTo>
              <a:arcTo wR="2096532" hR="2096532" stAng="13234661" swAng="12125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43364B-FAB7-4323-99ED-3FFBE1A5C1CC}">
      <dsp:nvSpPr>
        <dsp:cNvPr id="0" name=""/>
        <dsp:cNvSpPr/>
      </dsp:nvSpPr>
      <dsp:spPr>
        <a:xfrm>
          <a:off x="3689304" y="1697"/>
          <a:ext cx="1955172" cy="12708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Problems getting recognition of subject from school leavers </a:t>
          </a:r>
          <a:endParaRPr lang="en-US" sz="1400" kern="1200" dirty="0"/>
        </a:p>
      </dsp:txBody>
      <dsp:txXfrm>
        <a:off x="3751342" y="63735"/>
        <a:ext cx="1831096" cy="1146785"/>
      </dsp:txXfrm>
    </dsp:sp>
    <dsp:sp modelId="{1CD41564-A3B4-451D-B6B7-FF3225F268A7}">
      <dsp:nvSpPr>
        <dsp:cNvPr id="0" name=""/>
        <dsp:cNvSpPr/>
      </dsp:nvSpPr>
      <dsp:spPr>
        <a:xfrm>
          <a:off x="2127501" y="637128"/>
          <a:ext cx="5078779" cy="5078779"/>
        </a:xfrm>
        <a:custGeom>
          <a:avLst/>
          <a:gdLst/>
          <a:ahLst/>
          <a:cxnLst/>
          <a:rect l="0" t="0" r="0" b="0"/>
          <a:pathLst>
            <a:path>
              <a:moveTo>
                <a:pt x="3778986" y="323109"/>
              </a:moveTo>
              <a:arcTo wR="2539389" hR="2539389" stAng="17953134" swAng="121201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3917FC-E96A-44A3-82DE-A1C128CCAF3F}">
      <dsp:nvSpPr>
        <dsp:cNvPr id="0" name=""/>
        <dsp:cNvSpPr/>
      </dsp:nvSpPr>
      <dsp:spPr>
        <a:xfrm>
          <a:off x="6104407" y="1756372"/>
          <a:ext cx="1955172" cy="12708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Explore reasons with initial data collection:  </a:t>
          </a:r>
          <a:r>
            <a:rPr lang="en-US" sz="1400" b="1" kern="1200" dirty="0" smtClean="0"/>
            <a:t>Focus group </a:t>
          </a:r>
          <a:r>
            <a:rPr lang="en-US" sz="1400" kern="1200" dirty="0" smtClean="0"/>
            <a:t>and </a:t>
          </a:r>
          <a:r>
            <a:rPr lang="en-US" sz="1400" b="1" kern="1200" dirty="0" smtClean="0"/>
            <a:t>World café </a:t>
          </a:r>
          <a:endParaRPr lang="en-US" sz="1400" b="1" kern="1200" dirty="0"/>
        </a:p>
      </dsp:txBody>
      <dsp:txXfrm>
        <a:off x="6166445" y="1818410"/>
        <a:ext cx="1831096" cy="1146785"/>
      </dsp:txXfrm>
    </dsp:sp>
    <dsp:sp modelId="{4694EEF8-645E-4268-924C-4CE0C036E1BE}">
      <dsp:nvSpPr>
        <dsp:cNvPr id="0" name=""/>
        <dsp:cNvSpPr/>
      </dsp:nvSpPr>
      <dsp:spPr>
        <a:xfrm>
          <a:off x="2127501" y="637128"/>
          <a:ext cx="5078779" cy="5078779"/>
        </a:xfrm>
        <a:custGeom>
          <a:avLst/>
          <a:gdLst/>
          <a:ahLst/>
          <a:cxnLst/>
          <a:rect l="0" t="0" r="0" b="0"/>
          <a:pathLst>
            <a:path>
              <a:moveTo>
                <a:pt x="5072695" y="2715058"/>
              </a:moveTo>
              <a:arcTo wR="2539389" hR="2539389" stAng="21838005" swAng="136009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C06D5-A4E9-48A7-B44F-ED6B737FEA2C}">
      <dsp:nvSpPr>
        <dsp:cNvPr id="0" name=""/>
        <dsp:cNvSpPr/>
      </dsp:nvSpPr>
      <dsp:spPr>
        <a:xfrm>
          <a:off x="5181920" y="4595496"/>
          <a:ext cx="1955172" cy="12708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Create a website  to promote subject (games based, information, students as partners)  </a:t>
          </a:r>
          <a:endParaRPr lang="en-US" sz="1400" kern="1200" dirty="0"/>
        </a:p>
      </dsp:txBody>
      <dsp:txXfrm>
        <a:off x="5243958" y="4657534"/>
        <a:ext cx="1831096" cy="1146785"/>
      </dsp:txXfrm>
    </dsp:sp>
    <dsp:sp modelId="{8D9FEB1E-ED43-4556-97B3-FFDC3A0F2EC6}">
      <dsp:nvSpPr>
        <dsp:cNvPr id="0" name=""/>
        <dsp:cNvSpPr/>
      </dsp:nvSpPr>
      <dsp:spPr>
        <a:xfrm>
          <a:off x="2127501" y="637128"/>
          <a:ext cx="5078779" cy="5078779"/>
        </a:xfrm>
        <a:custGeom>
          <a:avLst/>
          <a:gdLst/>
          <a:ahLst/>
          <a:cxnLst/>
          <a:rect l="0" t="0" r="0" b="0"/>
          <a:pathLst>
            <a:path>
              <a:moveTo>
                <a:pt x="2851216" y="5059560"/>
              </a:moveTo>
              <a:arcTo wR="2539389" hR="2539389" stAng="4976791" swAng="84641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8C423-9668-4855-9A7B-4E327D62BDA4}">
      <dsp:nvSpPr>
        <dsp:cNvPr id="0" name=""/>
        <dsp:cNvSpPr/>
      </dsp:nvSpPr>
      <dsp:spPr>
        <a:xfrm>
          <a:off x="2196689" y="4595496"/>
          <a:ext cx="1955172" cy="12708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Gather data and assess impact</a:t>
          </a:r>
          <a:endParaRPr lang="en-US" sz="1400" kern="1200" dirty="0"/>
        </a:p>
      </dsp:txBody>
      <dsp:txXfrm>
        <a:off x="2258727" y="4657534"/>
        <a:ext cx="1831096" cy="1146785"/>
      </dsp:txXfrm>
    </dsp:sp>
    <dsp:sp modelId="{D100D8FD-756D-4092-8A65-28807F2D048D}">
      <dsp:nvSpPr>
        <dsp:cNvPr id="0" name=""/>
        <dsp:cNvSpPr/>
      </dsp:nvSpPr>
      <dsp:spPr>
        <a:xfrm>
          <a:off x="2127501" y="637128"/>
          <a:ext cx="5078779" cy="5078779"/>
        </a:xfrm>
        <a:custGeom>
          <a:avLst/>
          <a:gdLst/>
          <a:ahLst/>
          <a:cxnLst/>
          <a:rect l="0" t="0" r="0" b="0"/>
          <a:pathLst>
            <a:path>
              <a:moveTo>
                <a:pt x="269478" y="3677811"/>
              </a:moveTo>
              <a:arcTo wR="2539389" hR="2539389" stAng="9201899" swAng="136009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CC0E5-E080-42B1-AD56-68069302D39F}">
      <dsp:nvSpPr>
        <dsp:cNvPr id="0" name=""/>
        <dsp:cNvSpPr/>
      </dsp:nvSpPr>
      <dsp:spPr>
        <a:xfrm>
          <a:off x="1274201" y="1756372"/>
          <a:ext cx="1955172" cy="12708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Where next? </a:t>
          </a:r>
          <a:endParaRPr lang="en-US" sz="1400" kern="1200" dirty="0"/>
        </a:p>
      </dsp:txBody>
      <dsp:txXfrm>
        <a:off x="1336239" y="1818410"/>
        <a:ext cx="1831096" cy="1146785"/>
      </dsp:txXfrm>
    </dsp:sp>
    <dsp:sp modelId="{9FB837D5-04B7-417E-9F73-8CF6E3B634FD}">
      <dsp:nvSpPr>
        <dsp:cNvPr id="0" name=""/>
        <dsp:cNvSpPr/>
      </dsp:nvSpPr>
      <dsp:spPr>
        <a:xfrm>
          <a:off x="2127501" y="637128"/>
          <a:ext cx="5078779" cy="5078779"/>
        </a:xfrm>
        <a:custGeom>
          <a:avLst/>
          <a:gdLst/>
          <a:ahLst/>
          <a:cxnLst/>
          <a:rect l="0" t="0" r="0" b="0"/>
          <a:pathLst>
            <a:path>
              <a:moveTo>
                <a:pt x="610750" y="887465"/>
              </a:moveTo>
              <a:arcTo wR="2539389" hR="2539389" stAng="13234849" swAng="121201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43364B-FAB7-4323-99ED-3FFBE1A5C1CC}">
      <dsp:nvSpPr>
        <dsp:cNvPr id="0" name=""/>
        <dsp:cNvSpPr/>
      </dsp:nvSpPr>
      <dsp:spPr>
        <a:xfrm>
          <a:off x="2472532" y="36405"/>
          <a:ext cx="1613661" cy="1048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Engagement low; achievement </a:t>
          </a:r>
          <a:r>
            <a:rPr lang="en-US" sz="1200" kern="1200" dirty="0" smtClean="0"/>
            <a:t>low for non-majors. </a:t>
          </a:r>
          <a:endParaRPr lang="en-US" sz="1200" kern="1200" dirty="0"/>
        </a:p>
      </dsp:txBody>
      <dsp:txXfrm>
        <a:off x="2523734" y="87607"/>
        <a:ext cx="1511257" cy="946475"/>
      </dsp:txXfrm>
    </dsp:sp>
    <dsp:sp modelId="{1CD41564-A3B4-451D-B6B7-FF3225F268A7}">
      <dsp:nvSpPr>
        <dsp:cNvPr id="0" name=""/>
        <dsp:cNvSpPr/>
      </dsp:nvSpPr>
      <dsp:spPr>
        <a:xfrm>
          <a:off x="1282681" y="574836"/>
          <a:ext cx="4193064" cy="4193064"/>
        </a:xfrm>
        <a:custGeom>
          <a:avLst/>
          <a:gdLst/>
          <a:ahLst/>
          <a:cxnLst/>
          <a:rect l="0" t="0" r="0" b="0"/>
          <a:pathLst>
            <a:path>
              <a:moveTo>
                <a:pt x="3033071" y="220807"/>
              </a:moveTo>
              <a:arcTo wR="2096532" hR="2096532" stAng="17791963" swAng="126013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3917FC-E96A-44A3-82DE-A1C128CCAF3F}">
      <dsp:nvSpPr>
        <dsp:cNvPr id="0" name=""/>
        <dsp:cNvSpPr/>
      </dsp:nvSpPr>
      <dsp:spPr>
        <a:xfrm>
          <a:off x="4532007" y="1449752"/>
          <a:ext cx="1613661" cy="1048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Read literature; discussed with colleagues; engaged with students. </a:t>
          </a:r>
          <a:endParaRPr lang="en-US" sz="1000" b="1" kern="1200" dirty="0"/>
        </a:p>
      </dsp:txBody>
      <dsp:txXfrm>
        <a:off x="4583209" y="1500954"/>
        <a:ext cx="1511257" cy="946475"/>
      </dsp:txXfrm>
    </dsp:sp>
    <dsp:sp modelId="{4694EEF8-645E-4268-924C-4CE0C036E1BE}">
      <dsp:nvSpPr>
        <dsp:cNvPr id="0" name=""/>
        <dsp:cNvSpPr/>
      </dsp:nvSpPr>
      <dsp:spPr>
        <a:xfrm>
          <a:off x="1248384" y="525524"/>
          <a:ext cx="4193064" cy="4193064"/>
        </a:xfrm>
        <a:custGeom>
          <a:avLst/>
          <a:gdLst/>
          <a:ahLst/>
          <a:cxnLst/>
          <a:rect l="0" t="0" r="0" b="0"/>
          <a:pathLst>
            <a:path>
              <a:moveTo>
                <a:pt x="4188048" y="2241463"/>
              </a:moveTo>
              <a:arcTo wR="2096532" hR="2096532" stAng="21837838" swAng="13604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C06D5-A4E9-48A7-B44F-ED6B737FEA2C}">
      <dsp:nvSpPr>
        <dsp:cNvPr id="0" name=""/>
        <dsp:cNvSpPr/>
      </dsp:nvSpPr>
      <dsp:spPr>
        <a:xfrm>
          <a:off x="3770397" y="3793747"/>
          <a:ext cx="1613661" cy="1048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Used quiz technology to create engagement opportunities.</a:t>
          </a:r>
          <a:endParaRPr lang="en-US" sz="1000" kern="1200" dirty="0"/>
        </a:p>
      </dsp:txBody>
      <dsp:txXfrm>
        <a:off x="3821599" y="3844949"/>
        <a:ext cx="1511257" cy="946475"/>
      </dsp:txXfrm>
    </dsp:sp>
    <dsp:sp modelId="{8D9FEB1E-ED43-4556-97B3-FFDC3A0F2EC6}">
      <dsp:nvSpPr>
        <dsp:cNvPr id="0" name=""/>
        <dsp:cNvSpPr/>
      </dsp:nvSpPr>
      <dsp:spPr>
        <a:xfrm>
          <a:off x="1248384" y="525524"/>
          <a:ext cx="4193064" cy="4193064"/>
        </a:xfrm>
        <a:custGeom>
          <a:avLst/>
          <a:gdLst/>
          <a:ahLst/>
          <a:cxnLst/>
          <a:rect l="0" t="0" r="0" b="0"/>
          <a:pathLst>
            <a:path>
              <a:moveTo>
                <a:pt x="2354143" y="4177177"/>
              </a:moveTo>
              <a:arcTo wR="2096532" hR="2096532" stAng="4976516" swAng="84696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8C423-9668-4855-9A7B-4E327D62BDA4}">
      <dsp:nvSpPr>
        <dsp:cNvPr id="0" name=""/>
        <dsp:cNvSpPr/>
      </dsp:nvSpPr>
      <dsp:spPr>
        <a:xfrm>
          <a:off x="1305775" y="3793747"/>
          <a:ext cx="1613661" cy="1048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Focus group and survey to understand experience. </a:t>
          </a:r>
          <a:endParaRPr lang="en-US" sz="1000" kern="1200" dirty="0"/>
        </a:p>
      </dsp:txBody>
      <dsp:txXfrm>
        <a:off x="1356977" y="3844949"/>
        <a:ext cx="1511257" cy="946475"/>
      </dsp:txXfrm>
    </dsp:sp>
    <dsp:sp modelId="{D100D8FD-756D-4092-8A65-28807F2D048D}">
      <dsp:nvSpPr>
        <dsp:cNvPr id="0" name=""/>
        <dsp:cNvSpPr/>
      </dsp:nvSpPr>
      <dsp:spPr>
        <a:xfrm>
          <a:off x="1248384" y="525524"/>
          <a:ext cx="4193064" cy="4193064"/>
        </a:xfrm>
        <a:custGeom>
          <a:avLst/>
          <a:gdLst/>
          <a:ahLst/>
          <a:cxnLst/>
          <a:rect l="0" t="0" r="0" b="0"/>
          <a:pathLst>
            <a:path>
              <a:moveTo>
                <a:pt x="222544" y="3036542"/>
              </a:moveTo>
              <a:arcTo wR="2096532" hR="2096532" stAng="9201673" swAng="13604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CC0E5-E080-42B1-AD56-68069302D39F}">
      <dsp:nvSpPr>
        <dsp:cNvPr id="0" name=""/>
        <dsp:cNvSpPr/>
      </dsp:nvSpPr>
      <dsp:spPr>
        <a:xfrm>
          <a:off x="544165" y="1449752"/>
          <a:ext cx="1613661" cy="1048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Refine use for wider role out but with lessons learnt  and enhancement e.g. monitoring interventions  to identify at risk.</a:t>
          </a:r>
          <a:endParaRPr lang="en-US" sz="1000" kern="1200" dirty="0"/>
        </a:p>
      </dsp:txBody>
      <dsp:txXfrm>
        <a:off x="595367" y="1500954"/>
        <a:ext cx="1511257" cy="946475"/>
      </dsp:txXfrm>
    </dsp:sp>
    <dsp:sp modelId="{9FB837D5-04B7-417E-9F73-8CF6E3B634FD}">
      <dsp:nvSpPr>
        <dsp:cNvPr id="0" name=""/>
        <dsp:cNvSpPr/>
      </dsp:nvSpPr>
      <dsp:spPr>
        <a:xfrm>
          <a:off x="1210135" y="580330"/>
          <a:ext cx="4193064" cy="4193064"/>
        </a:xfrm>
        <a:custGeom>
          <a:avLst/>
          <a:gdLst/>
          <a:ahLst/>
          <a:cxnLst/>
          <a:rect l="0" t="0" r="0" b="0"/>
          <a:pathLst>
            <a:path>
              <a:moveTo>
                <a:pt x="535991" y="696474"/>
              </a:moveTo>
              <a:arcTo wR="2096532" hR="2096532" stAng="13313835" swAng="111511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FF313-C843-4F93-BF23-7459B5845D34}" type="datetimeFigureOut">
              <a:rPr lang="en-GB" smtClean="0"/>
              <a:t>05/07/2018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A3741-FF37-4955-98CA-F6E573A7ED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50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792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About me – Educational Developer @ HAU, previously</a:t>
            </a:r>
            <a:r>
              <a:rPr lang="en-GB" baseline="0" dirty="0" smtClean="0"/>
              <a:t> Anglia Ruskin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Interests – assessment, feedback, research, technology, teaching excellence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Blogger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HEA Guide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Twitter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AR – degree, </a:t>
            </a:r>
            <a:r>
              <a:rPr lang="en-GB" baseline="0" dirty="0" err="1" smtClean="0"/>
              <a:t>pg</a:t>
            </a:r>
            <a:r>
              <a:rPr lang="en-GB" baseline="0" dirty="0" smtClean="0"/>
              <a:t> courses, online, now teaching and learning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Outside of all this … mostly managing teenagers, battling fitness and travel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419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Simplification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Literature was scary …. </a:t>
            </a:r>
          </a:p>
          <a:p>
            <a:r>
              <a:rPr lang="en-GB" baseline="0" dirty="0" smtClean="0"/>
              <a:t>Emancipation, transformative, participative etc. </a:t>
            </a:r>
          </a:p>
          <a:p>
            <a:r>
              <a:rPr lang="en-GB" baseline="0" dirty="0" smtClean="0"/>
              <a:t>Cut to the chase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761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These are the reactions – I normally get!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329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Theproblem</a:t>
            </a:r>
            <a:r>
              <a:rPr lang="en-GB" baseline="0" dirty="0" smtClean="0"/>
              <a:t> with AR literature …. And dialogue ….</a:t>
            </a:r>
          </a:p>
          <a:p>
            <a:r>
              <a:rPr lang="en-GB" baseline="0" dirty="0" smtClean="0"/>
              <a:t>For me it is abstract </a:t>
            </a:r>
          </a:p>
          <a:p>
            <a:r>
              <a:rPr lang="en-GB" baseline="0" dirty="0" smtClean="0"/>
              <a:t>For practitioners it can be unnecessarily complex – not patronising – but there is a lot of language that I found difficult </a:t>
            </a:r>
          </a:p>
          <a:p>
            <a:endParaRPr lang="en-GB" baseline="0" dirty="0" smtClean="0"/>
          </a:p>
          <a:p>
            <a:r>
              <a:rPr lang="en-GB" baseline="0" dirty="0" smtClean="0"/>
              <a:t>All of these things are true, but I think that there is a better way to make them clear. </a:t>
            </a:r>
          </a:p>
          <a:p>
            <a:endParaRPr lang="en-GB" baseline="0" dirty="0" smtClean="0"/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360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Simiple</a:t>
            </a:r>
            <a:r>
              <a:rPr lang="en-GB" dirty="0" smtClean="0"/>
              <a:t> definition </a:t>
            </a:r>
          </a:p>
          <a:p>
            <a:endParaRPr lang="en-GB" dirty="0" smtClean="0"/>
          </a:p>
          <a:p>
            <a:r>
              <a:rPr lang="en-GB" dirty="0" smtClean="0"/>
              <a:t>Daring and doing – focus</a:t>
            </a:r>
            <a:r>
              <a:rPr lang="en-GB" baseline="0" dirty="0" smtClean="0"/>
              <a:t> on how can we make </a:t>
            </a:r>
            <a:r>
              <a:rPr lang="en-GB" baseline="0" dirty="0" err="1" smtClean="0"/>
              <a:t>powerpoints</a:t>
            </a:r>
            <a:r>
              <a:rPr lang="en-GB" baseline="0" dirty="0" smtClean="0"/>
              <a:t> more inclusive, is less ‘daring’ than focusing on how we challenge and change hidden attitudes to ‘non-traditional’ students through an action to make the most of people’s talents through team based learning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7861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Action research can feel like reflective practice </a:t>
            </a:r>
          </a:p>
          <a:p>
            <a:r>
              <a:rPr lang="en-GB" dirty="0" smtClean="0"/>
              <a:t>Family methods </a:t>
            </a:r>
          </a:p>
          <a:p>
            <a:r>
              <a:rPr lang="en-GB" dirty="0" smtClean="0"/>
              <a:t>Key differences highlighted </a:t>
            </a:r>
          </a:p>
          <a:p>
            <a:r>
              <a:rPr lang="en-GB" dirty="0" smtClean="0"/>
              <a:t>BIG difference is data 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621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Often involves</a:t>
            </a:r>
            <a:r>
              <a:rPr lang="en-GB" baseline="0" dirty="0" smtClean="0"/>
              <a:t> a cycle </a:t>
            </a:r>
          </a:p>
          <a:p>
            <a:r>
              <a:rPr lang="en-GB" b="1" baseline="0" dirty="0" err="1" smtClean="0"/>
              <a:t>Reconnaisance</a:t>
            </a:r>
            <a:r>
              <a:rPr lang="en-GB" baseline="0" dirty="0" smtClean="0"/>
              <a:t> is key – by example … marking differences, grade variation, mark one section each or one batch each? After reading and exploring, standardisation stage was implemented to anticipate variation. Only twoc </a:t>
            </a:r>
            <a:r>
              <a:rPr lang="en-GB" baseline="0" dirty="0" err="1" smtClean="0"/>
              <a:t>hoices</a:t>
            </a:r>
            <a:r>
              <a:rPr lang="en-GB" baseline="0" dirty="0" smtClean="0"/>
              <a:t>, to a third option never before thought of.  </a:t>
            </a:r>
          </a:p>
          <a:p>
            <a:r>
              <a:rPr lang="en-GB" baseline="0" dirty="0" smtClean="0"/>
              <a:t>Ethically – stops you doing something which could harm students.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Part of a cycle…..</a:t>
            </a:r>
          </a:p>
          <a:p>
            <a:endParaRPr lang="en-GB" baseline="0" dirty="0" smtClean="0"/>
          </a:p>
          <a:p>
            <a:r>
              <a:rPr lang="en-GB" baseline="0" dirty="0" smtClean="0"/>
              <a:t>Student engagement e.g. engagement on learning spaces, librarian interviews with staff to understand how they use and support reading, and how the </a:t>
            </a:r>
            <a:r>
              <a:rPr lang="en-GB" baseline="0" dirty="0" err="1" smtClean="0"/>
              <a:t>librarty</a:t>
            </a:r>
            <a:r>
              <a:rPr lang="en-GB" baseline="0" dirty="0" smtClean="0"/>
              <a:t> could better support? 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8050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933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But don’t be driven by any single force!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643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Open</a:t>
            </a:r>
            <a:r>
              <a:rPr lang="en-GB" baseline="0" dirty="0" smtClean="0"/>
              <a:t> questions</a:t>
            </a:r>
          </a:p>
          <a:p>
            <a:r>
              <a:rPr lang="en-GB" baseline="0" dirty="0" smtClean="0"/>
              <a:t>Focus on ‘I’ not ‘WE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61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A3741-FF37-4955-98CA-F6E573A7EDBB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794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556935" y="2846041"/>
            <a:ext cx="7732713" cy="7413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56935" y="3587386"/>
            <a:ext cx="5400675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6838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556935" y="2846041"/>
            <a:ext cx="7732713" cy="6914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56935" y="3587386"/>
            <a:ext cx="5400675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8482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17597"/>
            <a:ext cx="8229600" cy="2908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 descr="HAU_PP_Backgrounds 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56935" y="2237563"/>
            <a:ext cx="5400675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556935" y="2846041"/>
            <a:ext cx="7732713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0822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AU_PP_Backgrounds 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56935" y="2237563"/>
            <a:ext cx="5400675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556935" y="2846041"/>
            <a:ext cx="7732713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4654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AU_PP_Backgrounds 7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56935" y="2237563"/>
            <a:ext cx="5400675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556935" y="2846041"/>
            <a:ext cx="7732713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412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AU_PP_Backgrounds 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56935" y="2237563"/>
            <a:ext cx="5400675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556935" y="2846041"/>
            <a:ext cx="7732713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7349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AU_PP_Backgrounds 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56935" y="2237563"/>
            <a:ext cx="5400675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556935" y="2846041"/>
            <a:ext cx="7732713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679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U_PP_Backgrounds 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56935" y="2237563"/>
            <a:ext cx="5400675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556935" y="2846041"/>
            <a:ext cx="7732713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266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6088" y="838200"/>
            <a:ext cx="8364537" cy="54721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9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452438"/>
            <a:ext cx="9144000" cy="64055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56935" y="2237563"/>
            <a:ext cx="5400675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556935" y="2846041"/>
            <a:ext cx="7732713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3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49133"/>
            <a:ext cx="9144000" cy="640886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6088" y="5046876"/>
            <a:ext cx="8364537" cy="16490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452438"/>
            <a:ext cx="9144000" cy="424202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59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49133"/>
            <a:ext cx="9144000" cy="640886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6088" y="838200"/>
            <a:ext cx="8364537" cy="54721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355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672B6DB-E926-40B3-AED8-8C084B510BE7}" type="datetimeFigureOut">
              <a:rPr lang="en-US"/>
              <a:pPr>
                <a:defRPr/>
              </a:pPr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BDE457C-0955-417E-8947-6D585E719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2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U_PP_Crest_Single.pd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5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400" b="1" i="0" kern="1200" baseline="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2.xml"/><Relationship Id="rId7" Type="http://schemas.openxmlformats.org/officeDocument/2006/relationships/hyperlink" Target="https://www.youtube.com/watch?v=QxlWkbLA97c&amp;feature=youtu.be&amp;t=5m42s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academy.ac.uk/knowledge-hub/action-research-practice-guide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sz="quarter" idx="13"/>
          </p:nvPr>
        </p:nvSpPr>
        <p:spPr>
          <a:xfrm>
            <a:off x="1943607" y="4642463"/>
            <a:ext cx="5400675" cy="452125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 err="1" smtClean="0">
                <a:solidFill>
                  <a:schemeClr val="bg1"/>
                </a:solidFill>
              </a:rPr>
              <a:t>Dr.</a:t>
            </a:r>
            <a:r>
              <a:rPr lang="en-GB" b="1" dirty="0" smtClean="0">
                <a:solidFill>
                  <a:schemeClr val="bg1"/>
                </a:solidFill>
              </a:rPr>
              <a:t> Lydia Arnold PFHEA </a:t>
            </a:r>
          </a:p>
          <a:p>
            <a:pPr marL="0" indent="0" algn="ctr">
              <a:buNone/>
            </a:pPr>
            <a:r>
              <a:rPr lang="en-GB" b="1" dirty="0" smtClean="0">
                <a:solidFill>
                  <a:schemeClr val="bg1"/>
                </a:solidFill>
              </a:rPr>
              <a:t>@</a:t>
            </a:r>
            <a:r>
              <a:rPr lang="en-GB" b="1" dirty="0" err="1" smtClean="0">
                <a:solidFill>
                  <a:schemeClr val="bg1"/>
                </a:solidFill>
              </a:rPr>
              <a:t>HarperEdDev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GB" b="1" dirty="0" smtClean="0">
                <a:solidFill>
                  <a:schemeClr val="bg1"/>
                </a:solidFill>
              </a:rPr>
              <a:t>lydiaarnold.net</a:t>
            </a:r>
          </a:p>
          <a:p>
            <a:pPr marL="0" indent="0" algn="ctr">
              <a:buNone/>
            </a:pPr>
            <a:r>
              <a:rPr lang="en-GB" b="1" dirty="0" smtClean="0">
                <a:solidFill>
                  <a:schemeClr val="bg1"/>
                </a:solidFill>
              </a:rPr>
              <a:t>larnold@harper-adams.ac.uk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823425" y="2712183"/>
            <a:ext cx="8250237" cy="1470025"/>
          </a:xfrm>
        </p:spPr>
        <p:txBody>
          <a:bodyPr/>
          <a:lstStyle/>
          <a:p>
            <a:r>
              <a:rPr lang="en-GB" dirty="0"/>
              <a:t>‘Changing me, us and them</a:t>
            </a:r>
            <a:r>
              <a:rPr lang="en-GB" dirty="0" smtClean="0"/>
              <a:t>’</a:t>
            </a:r>
            <a:r>
              <a:rPr lang="en-GB" dirty="0"/>
              <a:t/>
            </a:r>
            <a:br>
              <a:rPr lang="en-GB" dirty="0"/>
            </a:br>
            <a:r>
              <a:rPr lang="en-GB" sz="3200" dirty="0" smtClean="0"/>
              <a:t>The power of action research in teaching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175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129" y="877606"/>
            <a:ext cx="2216153" cy="2820188"/>
          </a:xfrm>
          <a:prstGeom prst="rect">
            <a:avLst/>
          </a:prstGeom>
          <a:solidFill>
            <a:srgbClr val="000000">
              <a:shade val="95000"/>
            </a:srgbClr>
          </a:solidFill>
          <a:ln w="63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29" y="2987759"/>
            <a:ext cx="2052630" cy="282018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4463447" y="696972"/>
            <a:ext cx="4340888" cy="526297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 smtClean="0"/>
              <a:t>EdD</a:t>
            </a: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 smtClean="0"/>
              <a:t>Ultraversity</a:t>
            </a:r>
            <a:r>
              <a:rPr lang="en-GB" sz="24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 smtClean="0"/>
              <a:t>PgCs</a:t>
            </a:r>
            <a:r>
              <a:rPr lang="en-GB" sz="2400" dirty="0" smtClean="0"/>
              <a:t> companies and charities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 smtClean="0"/>
              <a:t>PgC</a:t>
            </a:r>
            <a:r>
              <a:rPr lang="en-GB" sz="2400" dirty="0" smtClean="0"/>
              <a:t> Teaching and Supporting Learning in 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Supervised 37 projects to date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Inclusive teaching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Virtual field trips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Marking standardisation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Interactive teaching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Playful learning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Library engagement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3</a:t>
            </a:r>
            <a:r>
              <a:rPr lang="en-GB" sz="2400" dirty="0" smtClean="0"/>
              <a:t>D Lab </a:t>
            </a:r>
            <a:r>
              <a:rPr lang="en-GB" sz="2400" dirty="0"/>
              <a:t>V</a:t>
            </a:r>
            <a:r>
              <a:rPr lang="en-GB" sz="2400" dirty="0" smtClean="0"/>
              <a:t>ideo </a:t>
            </a:r>
            <a:endParaRPr lang="en-GB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Flipped classroom</a:t>
            </a:r>
          </a:p>
        </p:txBody>
      </p:sp>
    </p:spTree>
    <p:extLst>
      <p:ext uri="{BB962C8B-B14F-4D97-AF65-F5344CB8AC3E}">
        <p14:creationId xmlns:p14="http://schemas.microsoft.com/office/powerpoint/2010/main" val="359966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68451" y="503150"/>
            <a:ext cx="8364537" cy="5472113"/>
          </a:xfrm>
        </p:spPr>
        <p:txBody>
          <a:bodyPr/>
          <a:lstStyle/>
          <a:p>
            <a:endParaRPr lang="en-GB" sz="24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/>
              <a:t>What is action research …. and why might I want to do it?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/>
              <a:t>How do I undertake action research?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/>
              <a:t>What are the barriers, and how do I get past them?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/>
              <a:t>What might action research actually look like?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/>
              <a:t>How can it transform learning and teaching?</a:t>
            </a:r>
          </a:p>
          <a:p>
            <a:pPr marL="742950" indent="-742950">
              <a:buFont typeface="+mj-lt"/>
              <a:buAutoNum type="arabicPeriod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84642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Reaction to action research amongst lecturing staff </a:t>
            </a:r>
          </a:p>
          <a:p>
            <a:endParaRPr lang="en-GB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791116465"/>
              </p:ext>
            </p:extLst>
          </p:nvPr>
        </p:nvGraphicFramePr>
        <p:xfrm>
          <a:off x="1243584" y="2210816"/>
          <a:ext cx="7150608" cy="4465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75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7128"/>
            <a:ext cx="3689788" cy="46908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952" y="2653610"/>
            <a:ext cx="3813048" cy="422877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276856" y="520262"/>
            <a:ext cx="6867144" cy="1976954"/>
          </a:xfrm>
          <a:prstGeom prst="wedgeRoundRectCallout">
            <a:avLst>
              <a:gd name="adj1" fmla="val -36640"/>
              <a:gd name="adj2" fmla="val 16574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Action research is collaborative, emancipatory, reflexive and reflective, moral, change-oriented, radical, participatory, democratic, liberating, life-enhancing, practical and theoretical … </a:t>
            </a:r>
            <a:endParaRPr lang="en-GB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960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07902" y="808202"/>
            <a:ext cx="9078685" cy="5472113"/>
          </a:xfrm>
        </p:spPr>
        <p:txBody>
          <a:bodyPr/>
          <a:lstStyle/>
          <a:p>
            <a:pPr algn="ctr"/>
            <a:r>
              <a:rPr lang="en-GB" sz="4800" dirty="0" smtClean="0"/>
              <a:t>What is </a:t>
            </a:r>
            <a:r>
              <a:rPr lang="en-GB" sz="4800" u="sng" dirty="0" smtClean="0">
                <a:solidFill>
                  <a:srgbClr val="FF0000"/>
                </a:solidFill>
              </a:rPr>
              <a:t>action</a:t>
            </a:r>
            <a:r>
              <a:rPr lang="en-GB" sz="4800" dirty="0" smtClean="0"/>
              <a:t> </a:t>
            </a:r>
            <a:r>
              <a:rPr lang="en-GB" sz="4800" u="sng" dirty="0" smtClean="0">
                <a:solidFill>
                  <a:srgbClr val="00B0F0"/>
                </a:solidFill>
              </a:rPr>
              <a:t>research</a:t>
            </a:r>
            <a:r>
              <a:rPr lang="en-GB" sz="4800" dirty="0" smtClean="0"/>
              <a:t>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791709" y="2383784"/>
            <a:ext cx="302666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About change and improvement (but make sure it’s </a:t>
            </a:r>
            <a:r>
              <a:rPr lang="en-GB" b="1" i="1" dirty="0"/>
              <a:t>daring and </a:t>
            </a:r>
            <a:r>
              <a:rPr lang="en-GB" b="1" i="1" dirty="0" smtClean="0"/>
              <a:t>doing*</a:t>
            </a:r>
            <a:r>
              <a:rPr lang="en-GB" b="1" dirty="0" smtClean="0"/>
              <a:t> </a:t>
            </a:r>
            <a:r>
              <a:rPr lang="en-GB" dirty="0"/>
              <a:t>not just complying)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09462" y="2660782"/>
            <a:ext cx="302666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No data? </a:t>
            </a:r>
          </a:p>
          <a:p>
            <a:r>
              <a:rPr lang="en-GB" dirty="0" smtClean="0"/>
              <a:t>Then it’s not research</a:t>
            </a:r>
            <a:r>
              <a:rPr lang="en-GB" dirty="0"/>
              <a:t>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195376" y="1709218"/>
            <a:ext cx="532562" cy="5738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6218018" y="1645958"/>
            <a:ext cx="994787" cy="8742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578725" y="6550223"/>
            <a:ext cx="6707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/>
              <a:t>*Inspired by the title of the 2018 Collaborative Action Research Network Conference Title </a:t>
            </a:r>
            <a:endParaRPr lang="en-GB" sz="1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91709" y="4470549"/>
            <a:ext cx="811937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‘to systematically investigate one’s own teaching/learning facilitation practice with the dual aim of modifying practice and contributing to theoretical knowledge’ (Norton, 2009)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5801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537" y="1489513"/>
            <a:ext cx="6115678" cy="1673090"/>
          </a:xfrm>
          <a:prstGeom prst="rect">
            <a:avLst/>
          </a:prstGeom>
          <a:ln w="762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32778"/>
          <a:stretch/>
        </p:blipFill>
        <p:spPr>
          <a:xfrm>
            <a:off x="182844" y="3758083"/>
            <a:ext cx="8812224" cy="12158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158244" y="6488668"/>
            <a:ext cx="2735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(Adapted from Tripp, 1995)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207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46088" y="838201"/>
            <a:ext cx="8364537" cy="699198"/>
          </a:xfrm>
        </p:spPr>
        <p:txBody>
          <a:bodyPr/>
          <a:lstStyle/>
          <a:p>
            <a:r>
              <a:rPr lang="en-GB" sz="2800" dirty="0" smtClean="0"/>
              <a:t>Why </a:t>
            </a:r>
            <a:r>
              <a:rPr lang="en-GB" sz="2800" dirty="0" smtClean="0">
                <a:solidFill>
                  <a:srgbClr val="FF0000"/>
                </a:solidFill>
              </a:rPr>
              <a:t>action</a:t>
            </a:r>
            <a:r>
              <a:rPr lang="en-GB" sz="2800" dirty="0" smtClean="0"/>
              <a:t> research? Why not </a:t>
            </a:r>
            <a:r>
              <a:rPr lang="en-GB" sz="2800" i="1" dirty="0" smtClean="0"/>
              <a:t>just</a:t>
            </a:r>
            <a:r>
              <a:rPr lang="en-GB" sz="2800" dirty="0" smtClean="0"/>
              <a:t> research? </a:t>
            </a:r>
            <a:endParaRPr lang="en-GB" sz="2800" dirty="0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446088" y="1537399"/>
            <a:ext cx="8364537" cy="699198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6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Provides a base of evidence for practice, in context.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Action! It can have a positive impact on current and future students.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It helps solve pressing and wicked issues; action research gives a framework to address the issues that trouble us. 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GB" sz="2000" dirty="0" smtClean="0"/>
              <a:t>‘Wouldn’t have tried this new type of teaching without my action research project’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Changing us, not just changing ‘that’.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8090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8777" b="8930"/>
          <a:stretch/>
        </p:blipFill>
        <p:spPr>
          <a:xfrm>
            <a:off x="160774" y="482321"/>
            <a:ext cx="8983225" cy="54985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30629" y="5761950"/>
            <a:ext cx="92746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GB" sz="2000" b="1" dirty="0" smtClean="0"/>
              <a:t>It’s </a:t>
            </a:r>
            <a:r>
              <a:rPr lang="en-GB" sz="2000" b="1" dirty="0"/>
              <a:t>OK to do part of a cycle </a:t>
            </a:r>
          </a:p>
          <a:p>
            <a:pPr marL="571500" indent="-571500">
              <a:buFontTx/>
              <a:buChar char="-"/>
            </a:pPr>
            <a:r>
              <a:rPr lang="en-GB" sz="2000" b="1" dirty="0"/>
              <a:t>It’s OK to use student engagement as your </a:t>
            </a:r>
            <a:r>
              <a:rPr lang="en-GB" sz="2000" b="1" dirty="0" smtClean="0"/>
              <a:t>action e.g. spaces, library projects </a:t>
            </a:r>
          </a:p>
          <a:p>
            <a:endParaRPr lang="en-GB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675695" y="6408281"/>
            <a:ext cx="2468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(Arnold &amp; Norton, 2018)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06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Behold, the messy cycle (Cook, 2009)  </a:t>
            </a:r>
            <a:endParaRPr lang="en-GB" sz="2800" dirty="0"/>
          </a:p>
        </p:txBody>
      </p:sp>
      <p:pic>
        <p:nvPicPr>
          <p:cNvPr id="1026" name="Picture 2" descr="703d7ed1-f57f-43db-9936-b275857781a5@harper-ada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87" y="1720932"/>
            <a:ext cx="6871468" cy="48414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lydiaarnold.files.wordpress.com/2018/05/img_0620.jpg?w=300&amp;h=2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335" y="1884485"/>
            <a:ext cx="6019172" cy="451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5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2800" dirty="0" smtClean="0"/>
              <a:t>Identifying those wicked problems </a:t>
            </a: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60" y="1928880"/>
            <a:ext cx="8902840" cy="3446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55658" y="6310313"/>
            <a:ext cx="5176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Arnold &amp; Norton, 2018</a:t>
            </a:r>
          </a:p>
          <a:p>
            <a:endParaRPr lang="en-GB" dirty="0"/>
          </a:p>
        </p:txBody>
      </p:sp>
      <p:sp>
        <p:nvSpPr>
          <p:cNvPr id="5" name="Explosion 2 4"/>
          <p:cNvSpPr/>
          <p:nvPr/>
        </p:nvSpPr>
        <p:spPr>
          <a:xfrm>
            <a:off x="5745193" y="1488751"/>
            <a:ext cx="2587924" cy="2085505"/>
          </a:xfrm>
          <a:prstGeom prst="irregularSeal2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UK PSF!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82928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200" dirty="0" smtClean="0"/>
              <a:t>Find your issue: What are your wicked problems? </a:t>
            </a:r>
            <a:r>
              <a:rPr lang="en-US" sz="2400" dirty="0" smtClean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 smtClean="0"/>
              <a:t>Students are not engaging with independent study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 smtClean="0"/>
              <a:t>Students don’t read!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 smtClean="0"/>
              <a:t>I don’t think students are reading my feedback and acting on it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 smtClean="0"/>
              <a:t>I am struggling to engage students who don’t have a science background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 smtClean="0"/>
              <a:t>I’m tired of teaching the same experiment in ten repeat classes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 smtClean="0"/>
              <a:t>Students are not developing critical thinking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 smtClean="0"/>
              <a:t>I’m lagging behind on my use of technology in teaching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 smtClean="0"/>
              <a:t>The international students in my class are separated from UK students in all we do. 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“projects should not be thought of a straightforward initiatives but as opportunities to open doors and stimulate different approaches” (Norton, 2018, p.201)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3451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What are your wicked problems? (MENTI.com)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38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Find your question ….</a:t>
            </a:r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How </a:t>
            </a:r>
            <a:r>
              <a:rPr lang="en-GB" dirty="0" smtClean="0"/>
              <a:t>can I ….. </a:t>
            </a:r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How</a:t>
            </a:r>
            <a:r>
              <a:rPr lang="en-GB" dirty="0" smtClean="0"/>
              <a:t> do students ….</a:t>
            </a:r>
          </a:p>
          <a:p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Bad questions </a:t>
            </a:r>
          </a:p>
          <a:p>
            <a:r>
              <a:rPr lang="en-GB" dirty="0" smtClean="0"/>
              <a:t>Why don’t students like digital feedback? </a:t>
            </a:r>
            <a:r>
              <a:rPr lang="en-GB" dirty="0" smtClean="0"/>
              <a:t>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09769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46088" y="838200"/>
            <a:ext cx="8364537" cy="5472113"/>
          </a:xfrm>
        </p:spPr>
        <p:txBody>
          <a:bodyPr/>
          <a:lstStyle/>
          <a:p>
            <a:r>
              <a:rPr lang="en-GB" sz="2800" dirty="0" smtClean="0"/>
              <a:t>Example: Flipping the class (Lucy Crockford)</a:t>
            </a:r>
            <a:endParaRPr lang="en-GB" sz="28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9298426"/>
              </p:ext>
            </p:extLst>
          </p:nvPr>
        </p:nvGraphicFramePr>
        <p:xfrm>
          <a:off x="1455946" y="1480557"/>
          <a:ext cx="6689834" cy="4913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2549" y="2999719"/>
            <a:ext cx="1801298" cy="187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0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08066" y="467264"/>
            <a:ext cx="8364537" cy="5472113"/>
          </a:xfrm>
        </p:spPr>
        <p:txBody>
          <a:bodyPr/>
          <a:lstStyle/>
          <a:p>
            <a:r>
              <a:rPr lang="en-GB" sz="2000" dirty="0" smtClean="0"/>
              <a:t>Example: Growing subject awareness (with Andrew Black)</a:t>
            </a:r>
            <a:endParaRPr lang="en-GB" sz="20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56553623"/>
              </p:ext>
            </p:extLst>
          </p:nvPr>
        </p:nvGraphicFramePr>
        <p:xfrm>
          <a:off x="-1" y="905775"/>
          <a:ext cx="9333782" cy="5952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622" y="2834725"/>
            <a:ext cx="2067554" cy="181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5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46088" y="838200"/>
            <a:ext cx="8364537" cy="5472113"/>
          </a:xfrm>
        </p:spPr>
        <p:txBody>
          <a:bodyPr/>
          <a:lstStyle/>
          <a:p>
            <a:r>
              <a:rPr lang="en-GB" sz="2800" dirty="0" smtClean="0"/>
              <a:t>Example: Economics to non-economics majors (</a:t>
            </a:r>
            <a:r>
              <a:rPr lang="en-GB" sz="2800" dirty="0" err="1" smtClean="0"/>
              <a:t>Hairong</a:t>
            </a:r>
            <a:r>
              <a:rPr lang="en-GB" sz="2800" dirty="0" smtClean="0"/>
              <a:t> Mu)</a:t>
            </a:r>
            <a:endParaRPr lang="en-GB" sz="28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16830921"/>
              </p:ext>
            </p:extLst>
          </p:nvPr>
        </p:nvGraphicFramePr>
        <p:xfrm>
          <a:off x="1455946" y="1480557"/>
          <a:ext cx="6689834" cy="4913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47" y="3203320"/>
            <a:ext cx="1522231" cy="132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0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How big does my action need to be? </a:t>
            </a:r>
          </a:p>
          <a:p>
            <a:r>
              <a:rPr lang="en-GB" dirty="0" smtClean="0"/>
              <a:t>How much data do I need?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5" t="3489" r="24454" b="-2326"/>
          <a:stretch/>
        </p:blipFill>
        <p:spPr>
          <a:xfrm rot="5400000">
            <a:off x="177940" y="2824598"/>
            <a:ext cx="3359882" cy="28235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03265" y="2389731"/>
            <a:ext cx="44577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Surveys (not proof!)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Focus group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Interview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Observation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Tutor reflections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Documentary analysis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‘Speed write’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Happy sheets (Caution)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Post-it notes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Student  reflections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Achievement data (Causal caution)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Experiments too! – which approach works better (x or 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1022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What are the barriers to engaging with action research? </a:t>
            </a:r>
            <a:r>
              <a:rPr lang="en-GB" dirty="0" smtClean="0"/>
              <a:t>(MENTI.com)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24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96768" y="562360"/>
            <a:ext cx="8364537" cy="5472113"/>
          </a:xfrm>
        </p:spPr>
        <p:txBody>
          <a:bodyPr/>
          <a:lstStyle/>
          <a:p>
            <a:r>
              <a:rPr lang="en-GB" sz="2400" dirty="0" smtClean="0"/>
              <a:t>Barriers</a:t>
            </a:r>
            <a:endParaRPr lang="en-GB" sz="20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/>
              <a:t>Time (day job) </a:t>
            </a:r>
          </a:p>
          <a:p>
            <a:pPr marL="1314450" lvl="1" indent="-571500">
              <a:buFont typeface="Arial" panose="020B0604020202020204" pitchFamily="34" charset="0"/>
              <a:buChar char="•"/>
            </a:pPr>
            <a:r>
              <a:rPr lang="en-GB" sz="1800" b="1" dirty="0" smtClean="0"/>
              <a:t>Make it fit; accept imperfection.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Language </a:t>
            </a:r>
            <a:endParaRPr lang="en-GB" sz="2400" dirty="0" smtClean="0"/>
          </a:p>
          <a:p>
            <a:pPr marL="1314450" lvl="1" indent="-571500">
              <a:buFont typeface="Arial" panose="020B0604020202020204" pitchFamily="34" charset="0"/>
              <a:buChar char="•"/>
            </a:pPr>
            <a:r>
              <a:rPr lang="en-GB" sz="1800" b="1" dirty="0" smtClean="0"/>
              <a:t>Don’t be put off; find resources that work for you.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/>
              <a:t>Not committing/indecision </a:t>
            </a:r>
          </a:p>
          <a:p>
            <a:pPr marL="1314450" lvl="1" indent="-571500">
              <a:buFont typeface="Arial" panose="020B0604020202020204" pitchFamily="34" charset="0"/>
              <a:buChar char="•"/>
            </a:pPr>
            <a:r>
              <a:rPr lang="en-GB" sz="1800" b="1" dirty="0" smtClean="0"/>
              <a:t>Be systematic and stick with it!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/>
              <a:t>Making sense of cycles </a:t>
            </a:r>
          </a:p>
          <a:p>
            <a:pPr marL="1314450" lvl="1" indent="-571500">
              <a:buFont typeface="Arial" panose="020B0604020202020204" pitchFamily="34" charset="0"/>
              <a:buChar char="•"/>
            </a:pPr>
            <a:r>
              <a:rPr lang="en-GB" sz="1800" b="1" dirty="0" smtClean="0"/>
              <a:t>Draw your cycles; collaborate and discuss; ‘surf’ the mess; spirit matters more.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600" dirty="0" smtClean="0"/>
              <a:t>Narrow, fixated plans</a:t>
            </a:r>
          </a:p>
          <a:p>
            <a:pPr marL="1314450" lvl="1" indent="-571500">
              <a:buFont typeface="Arial" panose="020B0604020202020204" pitchFamily="34" charset="0"/>
              <a:buChar char="•"/>
            </a:pPr>
            <a:r>
              <a:rPr lang="en-GB" sz="1800" b="1" dirty="0" smtClean="0"/>
              <a:t>Read and engage, seek </a:t>
            </a:r>
            <a:r>
              <a:rPr lang="en-GB" sz="1800" b="1" dirty="0" err="1" smtClean="0"/>
              <a:t>ut</a:t>
            </a:r>
            <a:r>
              <a:rPr lang="en-GB" sz="1800" b="1" dirty="0" smtClean="0"/>
              <a:t> different views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/>
              <a:t>Questionnaire fatigue (coordinate) </a:t>
            </a:r>
          </a:p>
          <a:p>
            <a:pPr marL="1314450" lvl="1" indent="-571500">
              <a:buFont typeface="Arial" panose="020B0604020202020204" pitchFamily="34" charset="0"/>
              <a:buChar char="•"/>
            </a:pPr>
            <a:r>
              <a:rPr lang="en-GB" sz="1800" b="1" dirty="0" smtClean="0"/>
              <a:t>Institution wide coordination needed.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/>
              <a:t>Self-belief </a:t>
            </a:r>
          </a:p>
          <a:p>
            <a:pPr marL="1314450" lvl="1" indent="-571500">
              <a:buFont typeface="Arial" panose="020B0604020202020204" pitchFamily="34" charset="0"/>
              <a:buChar char="•"/>
            </a:pPr>
            <a:r>
              <a:rPr lang="en-GB" sz="1800" b="1" dirty="0"/>
              <a:t>Go for it! </a:t>
            </a:r>
            <a:endParaRPr lang="en-GB" b="1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b="0" dirty="0" smtClean="0"/>
          </a:p>
          <a:p>
            <a:endParaRPr lang="en-GB" sz="2400" b="0" dirty="0"/>
          </a:p>
        </p:txBody>
      </p:sp>
    </p:spTree>
    <p:extLst>
      <p:ext uri="{BB962C8B-B14F-4D97-AF65-F5344CB8AC3E}">
        <p14:creationId xmlns:p14="http://schemas.microsoft.com/office/powerpoint/2010/main" val="119151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69442" y="547254"/>
            <a:ext cx="8364537" cy="5472113"/>
          </a:xfrm>
        </p:spPr>
        <p:txBody>
          <a:bodyPr/>
          <a:lstStyle/>
          <a:p>
            <a:r>
              <a:rPr lang="en-GB" sz="2400" dirty="0" smtClean="0"/>
              <a:t>Enablers </a:t>
            </a:r>
          </a:p>
          <a:p>
            <a:endParaRPr lang="en-GB" sz="24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Others (learning sets, learning walks, mutual accountability)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Formal programmes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Examples/Reading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Start small – it always gets too big!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Advocates/sponsors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Conferences or dissemination commitments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Social media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Project lists (what matters?)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Shared space – locating problems together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What else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8599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2400" dirty="0" smtClean="0"/>
              <a:t>Action researchers mind-set </a:t>
            </a:r>
          </a:p>
          <a:p>
            <a:endParaRPr lang="en-GB" sz="24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Be clear why your action or topic is important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Alarm bells should ring if you  set out to change someone else or ever say ‘I want to show that ….’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Question yourself all the time (is this the best way? Did my implementation of the action cause this response? Does what I am learning fit with what I do and believe? </a:t>
            </a:r>
            <a:r>
              <a:rPr lang="en-GB" sz="2000" dirty="0"/>
              <a:t>e</a:t>
            </a:r>
            <a:r>
              <a:rPr lang="en-GB" sz="2000" dirty="0" smtClean="0"/>
              <a:t>.g.  International staff development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Be flexible (open to change your plan) e.g. Twitter use in students project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Open yourself to critique – invite others to comment and critique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Be ethical – it’s a mind set not a form!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4098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46089" y="838200"/>
            <a:ext cx="5374790" cy="5472113"/>
          </a:xfrm>
        </p:spPr>
        <p:txBody>
          <a:bodyPr/>
          <a:lstStyle/>
          <a:p>
            <a:r>
              <a:rPr lang="en-GB" sz="2800" dirty="0" smtClean="0"/>
              <a:t>Ethics vs. Ethical </a:t>
            </a:r>
            <a:r>
              <a:rPr lang="en-GB" sz="2800" dirty="0" err="1" smtClean="0"/>
              <a:t>Mindset</a:t>
            </a:r>
            <a:endParaRPr lang="en-GB" sz="28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Guilty knowledge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After the tape is off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Boundaries of student data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Inflicting an action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Boundaries of permission (how can a student really opt out)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Telling the truth vs disrepute  (institutional public face)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Tackling the right issues (not the easy ones)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dirty="0" smtClean="0"/>
              <a:t>Representation: Whose voices can you hear in your study?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sp>
        <p:nvSpPr>
          <p:cNvPr id="3" name="AutoShape 2" descr="Image result for tickbo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0" name="Picture 6" descr="https://4.bp.blogspot.com/-jhLOXjxkwAQ/WmYtHp-oHUI/AAAAAAAADWU/M6D9PGrz0n0w3IOUN9pcij6GyBvzCBPwgCLcBGAs/s200/tickbo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983" y="2640805"/>
            <a:ext cx="1905000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80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Impact</a:t>
            </a:r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826" y="524654"/>
            <a:ext cx="5075327" cy="623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65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12" b="0" dirty="0"/>
              <a:t>For my interviews I deliberately chose two academics who </a:t>
            </a:r>
            <a:r>
              <a:rPr lang="en-US" sz="2812" dirty="0"/>
              <a:t>I had hardly spoken to previously </a:t>
            </a:r>
            <a:r>
              <a:rPr lang="en-US" sz="2812" b="0" dirty="0"/>
              <a:t>and, as with all my interactions on the project, this proved fruitful in </a:t>
            </a:r>
            <a:r>
              <a:rPr lang="en-US" sz="2812" dirty="0"/>
              <a:t>developing my relationship with them and raising my professional identity. </a:t>
            </a:r>
            <a:r>
              <a:rPr lang="en-US" sz="2812" b="0" dirty="0"/>
              <a:t>I hope to build on this both informally by visiting the staff common room more frequently and formally by requesting occasional slots at departmental meetings.</a:t>
            </a:r>
          </a:p>
          <a:p>
            <a:endParaRPr lang="en-GB" sz="2812" b="0" dirty="0"/>
          </a:p>
        </p:txBody>
      </p:sp>
    </p:spTree>
    <p:extLst>
      <p:ext uri="{BB962C8B-B14F-4D97-AF65-F5344CB8AC3E}">
        <p14:creationId xmlns:p14="http://schemas.microsoft.com/office/powerpoint/2010/main" val="111092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57053" y="667420"/>
            <a:ext cx="8364537" cy="5472113"/>
          </a:xfrm>
        </p:spPr>
        <p:txBody>
          <a:bodyPr/>
          <a:lstStyle/>
          <a:p>
            <a:r>
              <a:rPr lang="en-US" sz="2531" b="0" dirty="0">
                <a:sym typeface="Gill Sans Light"/>
              </a:rPr>
              <a:t>The whole action research process has provided me with the opportunity to </a:t>
            </a:r>
            <a:r>
              <a:rPr lang="en-US" sz="2531" dirty="0">
                <a:sym typeface="Gill Sans Light"/>
              </a:rPr>
              <a:t>work and think like a student</a:t>
            </a:r>
            <a:r>
              <a:rPr lang="en-US" sz="2531" b="0" dirty="0">
                <a:sym typeface="Gill Sans Light"/>
              </a:rPr>
              <a:t>, exploring the three-way transaction between the student, teacher and the material being studied (</a:t>
            </a:r>
            <a:r>
              <a:rPr lang="en-US" sz="2531" b="0" dirty="0" err="1">
                <a:sym typeface="Gill Sans Light"/>
              </a:rPr>
              <a:t>Entwistle</a:t>
            </a:r>
            <a:r>
              <a:rPr lang="en-US" sz="2531" b="0" dirty="0">
                <a:sym typeface="Gill Sans Light"/>
              </a:rPr>
              <a:t>, 2015); </a:t>
            </a:r>
            <a:r>
              <a:rPr lang="en-US" sz="2531" dirty="0">
                <a:sym typeface="Gill Sans Light"/>
              </a:rPr>
              <a:t>something I have not done for many years</a:t>
            </a:r>
            <a:r>
              <a:rPr lang="en-US" sz="2531" b="0" dirty="0">
                <a:sym typeface="Gill Sans Light"/>
              </a:rPr>
              <a:t>. This is hugely beneficial as it gives me </a:t>
            </a:r>
            <a:r>
              <a:rPr lang="en-US" sz="2531" dirty="0">
                <a:sym typeface="Gill Sans Light"/>
              </a:rPr>
              <a:t>another perspective as a teaching practitioner; an insight into how it feels to undertake research, and to cope with the uncertainties and ‘mess’ that results. </a:t>
            </a:r>
          </a:p>
          <a:p>
            <a:endParaRPr lang="en-GB" sz="2531" b="0" dirty="0"/>
          </a:p>
        </p:txBody>
      </p:sp>
    </p:spTree>
    <p:extLst>
      <p:ext uri="{BB962C8B-B14F-4D97-AF65-F5344CB8AC3E}">
        <p14:creationId xmlns:p14="http://schemas.microsoft.com/office/powerpoint/2010/main" val="131962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12" b="0" dirty="0"/>
              <a:t>Whilst conducting my action research project, </a:t>
            </a:r>
            <a:r>
              <a:rPr lang="en-US" sz="2812" dirty="0"/>
              <a:t>I have </a:t>
            </a:r>
            <a:r>
              <a:rPr lang="en-US" sz="2812" dirty="0" err="1"/>
              <a:t>realised</a:t>
            </a:r>
            <a:r>
              <a:rPr lang="en-US" sz="2812" dirty="0"/>
              <a:t> how important it is that I consider the evidence and literature behind my teaching practices, </a:t>
            </a:r>
            <a:r>
              <a:rPr lang="en-US" sz="2812" b="0" dirty="0"/>
              <a:t>and that I do not just follow certain teaching practices because it is what other colleagues in my department do. </a:t>
            </a:r>
            <a:r>
              <a:rPr lang="en-US" sz="2812" dirty="0"/>
              <a:t>It has enabled me to develop more of a questioning mind-set.</a:t>
            </a:r>
          </a:p>
          <a:p>
            <a:endParaRPr lang="en-GB" sz="2812" b="0" dirty="0"/>
          </a:p>
        </p:txBody>
      </p:sp>
    </p:spTree>
    <p:extLst>
      <p:ext uri="{BB962C8B-B14F-4D97-AF65-F5344CB8AC3E}">
        <p14:creationId xmlns:p14="http://schemas.microsoft.com/office/powerpoint/2010/main" val="85065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" t="3067" r="-1067" b="23733"/>
          <a:stretch/>
        </p:blipFill>
        <p:spPr>
          <a:xfrm>
            <a:off x="-64008" y="50804"/>
            <a:ext cx="9692640" cy="680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Change ripples</a:t>
            </a:r>
          </a:p>
          <a:p>
            <a:endParaRPr lang="en-GB" dirty="0" smtClean="0"/>
          </a:p>
          <a:p>
            <a:pPr marL="571500" indent="-571500">
              <a:buFontTx/>
              <a:buChar char="-"/>
            </a:pPr>
            <a:r>
              <a:rPr lang="en-GB" sz="2800" b="0" dirty="0" smtClean="0"/>
              <a:t>Spaces (policy and committee) </a:t>
            </a:r>
          </a:p>
          <a:p>
            <a:pPr marL="571500" indent="-571500">
              <a:buFontTx/>
              <a:buChar char="-"/>
            </a:pPr>
            <a:r>
              <a:rPr lang="en-GB" sz="2800" b="0" dirty="0" smtClean="0"/>
              <a:t>Quiz-mania </a:t>
            </a:r>
          </a:p>
          <a:p>
            <a:pPr marL="571500" indent="-571500">
              <a:buFontTx/>
              <a:buChar char="-"/>
            </a:pPr>
            <a:r>
              <a:rPr lang="en-GB" sz="2800" b="0" dirty="0" smtClean="0"/>
              <a:t>‘our kind of’ flipped</a:t>
            </a:r>
          </a:p>
          <a:p>
            <a:pPr marL="571500" indent="-571500">
              <a:buFontTx/>
              <a:buChar char="-"/>
            </a:pPr>
            <a:r>
              <a:rPr lang="en-GB" sz="2800" b="0" dirty="0" smtClean="0"/>
              <a:t>Exemplars – optimising assessment</a:t>
            </a:r>
          </a:p>
          <a:p>
            <a:pPr marL="571500" indent="-571500">
              <a:buFontTx/>
              <a:buChar char="-"/>
            </a:pPr>
            <a:r>
              <a:rPr lang="en-GB" sz="2800" b="0" dirty="0" smtClean="0"/>
              <a:t>Working with international colleagues  </a:t>
            </a:r>
          </a:p>
          <a:p>
            <a:pPr marL="571500" indent="-571500">
              <a:buFontTx/>
              <a:buChar char="-"/>
            </a:pP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100691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2400" dirty="0" smtClean="0"/>
              <a:t>Action research is …. </a:t>
            </a:r>
            <a:endParaRPr lang="en-GB" sz="2400" dirty="0"/>
          </a:p>
          <a:p>
            <a:pPr marL="571500" indent="-571500">
              <a:buFontTx/>
              <a:buChar char="-"/>
            </a:pPr>
            <a:r>
              <a:rPr lang="en-GB" sz="2400" dirty="0"/>
              <a:t>A</a:t>
            </a:r>
            <a:r>
              <a:rPr lang="en-GB" sz="2400" dirty="0" smtClean="0"/>
              <a:t>ccessible </a:t>
            </a:r>
          </a:p>
          <a:p>
            <a:pPr marL="571500" indent="-571500">
              <a:buFontTx/>
              <a:buChar char="-"/>
            </a:pPr>
            <a:r>
              <a:rPr lang="en-GB" sz="2400" dirty="0" smtClean="0"/>
              <a:t>A broad church </a:t>
            </a:r>
          </a:p>
          <a:p>
            <a:pPr marL="571500" indent="-571500">
              <a:buFontTx/>
              <a:buChar char="-"/>
            </a:pPr>
            <a:r>
              <a:rPr lang="en-GB" sz="2400" dirty="0" smtClean="0"/>
              <a:t>Better together </a:t>
            </a:r>
          </a:p>
          <a:p>
            <a:pPr marL="571500" indent="-571500">
              <a:buFontTx/>
              <a:buChar char="-"/>
            </a:pPr>
            <a:r>
              <a:rPr lang="en-GB" sz="2400" dirty="0" smtClean="0"/>
              <a:t>About enhancement (a better deal)</a:t>
            </a:r>
          </a:p>
          <a:p>
            <a:pPr marL="571500" indent="-571500">
              <a:buFontTx/>
              <a:buChar char="-"/>
            </a:pPr>
            <a:r>
              <a:rPr lang="en-GB" sz="2400" dirty="0" smtClean="0"/>
              <a:t>Not scary, but it’s always messy  </a:t>
            </a:r>
          </a:p>
          <a:p>
            <a:pPr marL="571500" indent="-571500">
              <a:buFontTx/>
              <a:buChar char="-"/>
            </a:pPr>
            <a:r>
              <a:rPr lang="en-GB" sz="2400" dirty="0"/>
              <a:t>P</a:t>
            </a:r>
            <a:r>
              <a:rPr lang="en-GB" sz="2400" dirty="0" smtClean="0"/>
              <a:t>art of routine work</a:t>
            </a:r>
          </a:p>
          <a:p>
            <a:pPr marL="571500" indent="-571500">
              <a:buFontTx/>
              <a:buChar char="-"/>
            </a:pPr>
            <a:r>
              <a:rPr lang="en-GB" sz="2400" dirty="0" smtClean="0"/>
              <a:t>A powerful trigger </a:t>
            </a:r>
            <a:r>
              <a:rPr lang="en-GB" sz="2400" smtClean="0"/>
              <a:t>for change – me, us and them</a:t>
            </a:r>
            <a:endParaRPr lang="en-GB" sz="2400" dirty="0" smtClean="0"/>
          </a:p>
          <a:p>
            <a:pPr marL="571500" indent="-571500">
              <a:buFontTx/>
              <a:buChar char="-"/>
            </a:pPr>
            <a:r>
              <a:rPr lang="en-GB" sz="2400" dirty="0" smtClean="0"/>
              <a:t>Valuable to individual careers </a:t>
            </a:r>
          </a:p>
          <a:p>
            <a:pPr marL="571500" indent="-571500">
              <a:buFontTx/>
              <a:buChar char="-"/>
            </a:pPr>
            <a:r>
              <a:rPr lang="en-GB" sz="2400" dirty="0"/>
              <a:t>C</a:t>
            </a:r>
            <a:r>
              <a:rPr lang="en-GB" sz="2400" dirty="0" smtClean="0"/>
              <a:t>an help make teaching more effective and more delightful </a:t>
            </a:r>
          </a:p>
          <a:p>
            <a:pPr marL="571500" indent="-571500">
              <a:buFontTx/>
              <a:buChar char="-"/>
            </a:pPr>
            <a:r>
              <a:rPr lang="en-GB" sz="2400" dirty="0" smtClean="0"/>
              <a:t>Good fun!  </a:t>
            </a:r>
          </a:p>
          <a:p>
            <a:pPr marL="571500" indent="-571500">
              <a:buFontTx/>
              <a:buChar char="-"/>
            </a:pPr>
            <a:endParaRPr lang="en-GB" sz="2400" dirty="0" smtClean="0"/>
          </a:p>
          <a:p>
            <a:pPr marL="571500" indent="-57150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381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Recommendations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58" y="1952701"/>
            <a:ext cx="2861442" cy="39314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7915" y="1952701"/>
            <a:ext cx="2668342" cy="39314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248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1600" dirty="0" smtClean="0"/>
              <a:t>References:</a:t>
            </a:r>
          </a:p>
          <a:p>
            <a:r>
              <a:rPr lang="en-US" sz="1600" b="0" i="1" dirty="0"/>
              <a:t>Arnold, L. &amp; Norton, L. 2018a. Action Research: practice guide. </a:t>
            </a:r>
            <a:r>
              <a:rPr lang="en-US" sz="1600" b="0" i="1" dirty="0">
                <a:hlinkClick r:id="rId2"/>
              </a:rPr>
              <a:t>https://www.heacademy.ac.uk/knowledge-hub/action-research-practice-guide</a:t>
            </a:r>
            <a:r>
              <a:rPr lang="en-US" sz="1600" b="0" i="1" dirty="0"/>
              <a:t>HEA: York.</a:t>
            </a:r>
          </a:p>
          <a:p>
            <a:r>
              <a:rPr lang="en-US" sz="1600" b="0" i="1" dirty="0" smtClean="0"/>
              <a:t>Cook</a:t>
            </a:r>
            <a:r>
              <a:rPr lang="en-US" sz="1600" b="0" i="1" dirty="0"/>
              <a:t>, T. (2009) The purpose of mess in action research: building </a:t>
            </a:r>
            <a:r>
              <a:rPr lang="en-US" sz="1600" b="0" i="1" dirty="0" err="1"/>
              <a:t>rigour</a:t>
            </a:r>
            <a:r>
              <a:rPr lang="en-US" sz="1600" b="0" i="1" dirty="0"/>
              <a:t> though a messy turn. Educational Action Research. 17 (2), 277–91. </a:t>
            </a:r>
          </a:p>
          <a:p>
            <a:r>
              <a:rPr lang="en-US" sz="1600" b="0" i="1" dirty="0" err="1"/>
              <a:t>McNiff</a:t>
            </a:r>
            <a:r>
              <a:rPr lang="en-US" sz="1600" b="0" i="1" dirty="0"/>
              <a:t>, J. (2016) You and your action research project (4th Ed.). Abi</a:t>
            </a:r>
            <a:r>
              <a:rPr lang="en-US" sz="1600" b="0" dirty="0"/>
              <a:t>ngdon: Routledge </a:t>
            </a:r>
            <a:endParaRPr lang="en-US" sz="1600" b="0" dirty="0" smtClean="0"/>
          </a:p>
          <a:p>
            <a:r>
              <a:rPr lang="en-US" sz="1600" b="0" dirty="0"/>
              <a:t>Tripp, D. (1995) </a:t>
            </a:r>
            <a:r>
              <a:rPr lang="en-US" sz="1600" b="0" i="1" dirty="0"/>
              <a:t>e-Report 017: action Inquiry, action research </a:t>
            </a:r>
            <a:r>
              <a:rPr lang="en-US" sz="1600" b="0" dirty="0"/>
              <a:t>[Internet]. University of Sydney. Available from: https://www.researchgate.net/publication/305619003_Tripp-_Action_InquiryAction_Researchpdf [Accessed 1 December 2017]. </a:t>
            </a:r>
            <a:endParaRPr lang="en-US" sz="1600" b="0" dirty="0" smtClean="0"/>
          </a:p>
          <a:p>
            <a:r>
              <a:rPr lang="en-GB" sz="1600" b="0" dirty="0" smtClean="0"/>
              <a:t>Norton, L (2018) Evaluating the effectiveness of transition issues. </a:t>
            </a:r>
            <a:r>
              <a:rPr lang="en-GB" sz="1600" b="0" dirty="0"/>
              <a:t>In Matheson, R, Tangney, S. and Sutcliffe, M. </a:t>
            </a:r>
            <a:r>
              <a:rPr lang="en-GB" sz="1600" b="0" dirty="0" smtClean="0"/>
              <a:t>(</a:t>
            </a:r>
            <a:r>
              <a:rPr lang="en-GB" sz="1600" b="0" dirty="0" err="1" smtClean="0"/>
              <a:t>eds</a:t>
            </a:r>
            <a:r>
              <a:rPr lang="en-GB" sz="1600" b="0" i="1" dirty="0" smtClean="0"/>
              <a:t>) Transition in, through, and out of higher education. </a:t>
            </a:r>
            <a:r>
              <a:rPr lang="en-GB" sz="1600" b="0" dirty="0" smtClean="0"/>
              <a:t>Routledge</a:t>
            </a:r>
            <a:r>
              <a:rPr lang="en-GB" sz="1600" b="0" dirty="0" smtClean="0"/>
              <a:t>.</a:t>
            </a:r>
          </a:p>
          <a:p>
            <a:endParaRPr lang="en-GB" sz="1600" b="0" dirty="0"/>
          </a:p>
          <a:p>
            <a:endParaRPr lang="en-GB" sz="1600" b="0" dirty="0" smtClean="0"/>
          </a:p>
          <a:p>
            <a:r>
              <a:rPr lang="en-GB" sz="1600" b="0" dirty="0" smtClean="0"/>
              <a:t>With thanks to colleagues cited for allowing me to share their research examples, and to Carl Kennard for graphics help.</a:t>
            </a:r>
            <a:r>
              <a:rPr lang="en-GB" sz="1600" b="0" dirty="0" smtClean="0"/>
              <a:t> </a:t>
            </a:r>
            <a:endParaRPr lang="en-GB" sz="1600" b="0" dirty="0"/>
          </a:p>
        </p:txBody>
      </p:sp>
    </p:spTree>
    <p:extLst>
      <p:ext uri="{BB962C8B-B14F-4D97-AF65-F5344CB8AC3E}">
        <p14:creationId xmlns:p14="http://schemas.microsoft.com/office/powerpoint/2010/main" val="147587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2" id="{0D65CAD8-FCDB-4F14-838C-B93DC53D9BA2}" vid="{4E3F96FF-C4FE-44C6-8CA0-2384BF144F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7151</TotalTime>
  <Words>1698</Words>
  <Application>Microsoft Office PowerPoint</Application>
  <PresentationFormat>On-screen Show (4:3)</PresentationFormat>
  <Paragraphs>227</Paragraphs>
  <Slides>32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Gill Sans Light</vt:lpstr>
      <vt:lpstr>Theme2</vt:lpstr>
      <vt:lpstr>‘Changing me, us and them’ The power of action research in teaching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Harper Adams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Lydia Arnold</dc:creator>
  <cp:lastModifiedBy>Lydia Arnold</cp:lastModifiedBy>
  <cp:revision>84</cp:revision>
  <dcterms:created xsi:type="dcterms:W3CDTF">2017-05-29T07:05:03Z</dcterms:created>
  <dcterms:modified xsi:type="dcterms:W3CDTF">2018-07-05T19:52:30Z</dcterms:modified>
</cp:coreProperties>
</file>