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8" r:id="rId2"/>
    <p:sldId id="259" r:id="rId3"/>
    <p:sldId id="260" r:id="rId4"/>
    <p:sldId id="262" r:id="rId5"/>
    <p:sldId id="263" r:id="rId6"/>
    <p:sldId id="264" r:id="rId7"/>
    <p:sldId id="265" r:id="rId8"/>
    <p:sldId id="266" r:id="rId9"/>
    <p:sldId id="267" r:id="rId10"/>
    <p:sldId id="268" r:id="rId11"/>
    <p:sldId id="269"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dia Arnold" initials="LA" lastIdx="1" clrIdx="0">
    <p:extLst>
      <p:ext uri="{19B8F6BF-5375-455C-9EA6-DF929625EA0E}">
        <p15:presenceInfo xmlns:p15="http://schemas.microsoft.com/office/powerpoint/2012/main" userId="S-1-5-21-2751556418-30463742-747518010-23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734" autoAdjust="0"/>
    <p:restoredTop sz="94906" autoAdjust="0"/>
  </p:normalViewPr>
  <p:slideViewPr>
    <p:cSldViewPr snapToGrid="0">
      <p:cViewPr>
        <p:scale>
          <a:sx n="77" d="100"/>
          <a:sy n="77" d="100"/>
        </p:scale>
        <p:origin x="826"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FF313-C843-4F93-BF23-7459B5845D34}" type="datetimeFigureOut">
              <a:rPr lang="en-GB" smtClean="0"/>
              <a:t>05/07/2018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0A3741-FF37-4955-98CA-F6E573A7EDBB}" type="slidenum">
              <a:rPr lang="en-GB" smtClean="0"/>
              <a:t>‹#›</a:t>
            </a:fld>
            <a:endParaRPr lang="en-GB"/>
          </a:p>
        </p:txBody>
      </p:sp>
    </p:spTree>
    <p:extLst>
      <p:ext uri="{BB962C8B-B14F-4D97-AF65-F5344CB8AC3E}">
        <p14:creationId xmlns:p14="http://schemas.microsoft.com/office/powerpoint/2010/main" val="273450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0A3741-FF37-4955-98CA-F6E573A7EDBB}" type="slidenum">
              <a:rPr lang="en-GB" smtClean="0"/>
              <a:t>1</a:t>
            </a:fld>
            <a:endParaRPr lang="en-GB"/>
          </a:p>
        </p:txBody>
      </p:sp>
    </p:spTree>
    <p:extLst>
      <p:ext uri="{BB962C8B-B14F-4D97-AF65-F5344CB8AC3E}">
        <p14:creationId xmlns:p14="http://schemas.microsoft.com/office/powerpoint/2010/main" val="4273792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1">
    <p:spTree>
      <p:nvGrpSpPr>
        <p:cNvPr id="1" name=""/>
        <p:cNvGrpSpPr/>
        <p:nvPr/>
      </p:nvGrpSpPr>
      <p:grpSpPr>
        <a:xfrm>
          <a:off x="0" y="0"/>
          <a:ext cx="0" cy="0"/>
          <a:chOff x="0" y="0"/>
          <a:chExt cx="0" cy="0"/>
        </a:xfrm>
      </p:grpSpPr>
      <p:pic>
        <p:nvPicPr>
          <p:cNvPr id="2" name="Picture 1" descr="HAU_PP_Crest_Single_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12"/>
          <p:cNvSpPr>
            <a:spLocks noGrp="1"/>
          </p:cNvSpPr>
          <p:nvPr>
            <p:ph type="body" sz="quarter" idx="14"/>
          </p:nvPr>
        </p:nvSpPr>
        <p:spPr>
          <a:xfrm>
            <a:off x="556935" y="2846041"/>
            <a:ext cx="7732713" cy="741345"/>
          </a:xfrm>
          <a:prstGeom prst="rect">
            <a:avLst/>
          </a:prstGeom>
        </p:spPr>
        <p:txBody>
          <a:bodyPr vert="horz"/>
          <a:lstStyle>
            <a:lvl1pPr marL="0" indent="0">
              <a:buNone/>
              <a:defRPr sz="4000" b="1">
                <a:solidFill>
                  <a:srgbClr val="000000"/>
                </a:solidFill>
              </a:defRPr>
            </a:lvl1pPr>
          </a:lstStyle>
          <a:p>
            <a:pPr lvl="0"/>
            <a:r>
              <a:rPr lang="en-US" smtClean="0"/>
              <a:t>Edit Master text styles</a:t>
            </a:r>
          </a:p>
        </p:txBody>
      </p:sp>
      <p:sp>
        <p:nvSpPr>
          <p:cNvPr id="6" name="Text Placeholder 10"/>
          <p:cNvSpPr>
            <a:spLocks noGrp="1"/>
          </p:cNvSpPr>
          <p:nvPr>
            <p:ph type="body" sz="quarter" idx="13"/>
          </p:nvPr>
        </p:nvSpPr>
        <p:spPr>
          <a:xfrm>
            <a:off x="556935" y="3587386"/>
            <a:ext cx="5400675" cy="452125"/>
          </a:xfrm>
          <a:prstGeom prst="rect">
            <a:avLst/>
          </a:prstGeom>
        </p:spPr>
        <p:txBody>
          <a:bodyPr vert="horz"/>
          <a:lstStyle>
            <a:lvl1pPr marL="0" indent="0">
              <a:buNone/>
              <a:defRPr sz="2000" b="0" i="0">
                <a:solidFill>
                  <a:srgbClr val="000000"/>
                </a:solidFill>
                <a:latin typeface="Arial"/>
                <a:cs typeface="Arial"/>
              </a:defRPr>
            </a:lvl1pPr>
          </a:lstStyle>
          <a:p>
            <a:pPr lvl="0"/>
            <a:r>
              <a:rPr lang="en-US" smtClean="0"/>
              <a:t>Edit Master text styles</a:t>
            </a:r>
          </a:p>
        </p:txBody>
      </p:sp>
    </p:spTree>
    <p:extLst>
      <p:ext uri="{BB962C8B-B14F-4D97-AF65-F5344CB8AC3E}">
        <p14:creationId xmlns:p14="http://schemas.microsoft.com/office/powerpoint/2010/main" val="3186838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3" name="Text Placeholder 12"/>
          <p:cNvSpPr>
            <a:spLocks noGrp="1"/>
          </p:cNvSpPr>
          <p:nvPr>
            <p:ph type="body" sz="quarter" idx="14"/>
          </p:nvPr>
        </p:nvSpPr>
        <p:spPr>
          <a:xfrm>
            <a:off x="556935" y="2846041"/>
            <a:ext cx="7732713" cy="691427"/>
          </a:xfrm>
          <a:prstGeom prst="rect">
            <a:avLst/>
          </a:prstGeom>
        </p:spPr>
        <p:txBody>
          <a:bodyPr vert="horz"/>
          <a:lstStyle>
            <a:lvl1pPr marL="0" indent="0">
              <a:buNone/>
              <a:defRPr sz="4000" b="1"/>
            </a:lvl1pPr>
          </a:lstStyle>
          <a:p>
            <a:pPr lvl="0"/>
            <a:r>
              <a:rPr lang="en-US" smtClean="0"/>
              <a:t>Edit Master text styles</a:t>
            </a:r>
          </a:p>
        </p:txBody>
      </p:sp>
      <p:sp>
        <p:nvSpPr>
          <p:cNvPr id="4" name="Text Placeholder 10"/>
          <p:cNvSpPr>
            <a:spLocks noGrp="1"/>
          </p:cNvSpPr>
          <p:nvPr>
            <p:ph type="body" sz="quarter" idx="13"/>
          </p:nvPr>
        </p:nvSpPr>
        <p:spPr>
          <a:xfrm>
            <a:off x="556935" y="3587386"/>
            <a:ext cx="5400675" cy="452125"/>
          </a:xfrm>
          <a:prstGeom prst="rect">
            <a:avLst/>
          </a:prstGeom>
        </p:spPr>
        <p:txBody>
          <a:bodyPr vert="horz"/>
          <a:lstStyle>
            <a:lvl1pPr marL="0" indent="0">
              <a:buNone/>
              <a:defRPr sz="2000" b="0" i="0">
                <a:latin typeface="Arial"/>
                <a:cs typeface="Arial"/>
              </a:defRPr>
            </a:lvl1pPr>
          </a:lstStyle>
          <a:p>
            <a:pPr lvl="0"/>
            <a:r>
              <a:rPr lang="en-US" smtClean="0"/>
              <a:t>Edit Master text styles</a:t>
            </a:r>
          </a:p>
        </p:txBody>
      </p:sp>
    </p:spTree>
    <p:extLst>
      <p:ext uri="{BB962C8B-B14F-4D97-AF65-F5344CB8AC3E}">
        <p14:creationId xmlns:p14="http://schemas.microsoft.com/office/powerpoint/2010/main" val="2078482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17597"/>
            <a:ext cx="8229600" cy="2908566"/>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descr="HAU_PP_Backgrounds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latin typeface="Arial"/>
                <a:cs typeface="Arial"/>
              </a:defRPr>
            </a:lvl1pPr>
          </a:lstStyle>
          <a:p>
            <a:pPr lvl="0"/>
            <a:r>
              <a:rPr lang="en-US" smtClean="0"/>
              <a:t>Edit Master text styles</a:t>
            </a:r>
          </a:p>
        </p:txBody>
      </p:sp>
      <p:sp>
        <p:nvSpPr>
          <p:cNvPr id="13"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lvl1pPr>
          </a:lstStyle>
          <a:p>
            <a:pPr lvl="0"/>
            <a:r>
              <a:rPr lang="en-US" smtClean="0"/>
              <a:t>Edit Master text styles</a:t>
            </a:r>
          </a:p>
        </p:txBody>
      </p:sp>
    </p:spTree>
    <p:extLst>
      <p:ext uri="{BB962C8B-B14F-4D97-AF65-F5344CB8AC3E}">
        <p14:creationId xmlns:p14="http://schemas.microsoft.com/office/powerpoint/2010/main" val="4290822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4">
    <p:spTree>
      <p:nvGrpSpPr>
        <p:cNvPr id="1" name=""/>
        <p:cNvGrpSpPr/>
        <p:nvPr/>
      </p:nvGrpSpPr>
      <p:grpSpPr>
        <a:xfrm>
          <a:off x="0" y="0"/>
          <a:ext cx="0" cy="0"/>
          <a:chOff x="0" y="0"/>
          <a:chExt cx="0" cy="0"/>
        </a:xfrm>
      </p:grpSpPr>
      <p:pic>
        <p:nvPicPr>
          <p:cNvPr id="9" name="Picture 8" descr="HAU_PP_Backgrounds 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latin typeface="Arial"/>
                <a:cs typeface="Arial"/>
              </a:defRPr>
            </a:lvl1pPr>
          </a:lstStyle>
          <a:p>
            <a:pPr lvl="0"/>
            <a:r>
              <a:rPr lang="en-US" smtClean="0"/>
              <a:t>Edit Master text styles</a:t>
            </a:r>
          </a:p>
        </p:txBody>
      </p:sp>
      <p:sp>
        <p:nvSpPr>
          <p:cNvPr id="6"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lvl1pPr>
          </a:lstStyle>
          <a:p>
            <a:pPr lvl="0"/>
            <a:r>
              <a:rPr lang="en-US" smtClean="0"/>
              <a:t>Edit Master text styles</a:t>
            </a:r>
          </a:p>
        </p:txBody>
      </p:sp>
    </p:spTree>
    <p:extLst>
      <p:ext uri="{BB962C8B-B14F-4D97-AF65-F5344CB8AC3E}">
        <p14:creationId xmlns:p14="http://schemas.microsoft.com/office/powerpoint/2010/main" val="1904654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5">
    <p:spTree>
      <p:nvGrpSpPr>
        <p:cNvPr id="1" name=""/>
        <p:cNvGrpSpPr/>
        <p:nvPr/>
      </p:nvGrpSpPr>
      <p:grpSpPr>
        <a:xfrm>
          <a:off x="0" y="0"/>
          <a:ext cx="0" cy="0"/>
          <a:chOff x="0" y="0"/>
          <a:chExt cx="0" cy="0"/>
        </a:xfrm>
      </p:grpSpPr>
      <p:pic>
        <p:nvPicPr>
          <p:cNvPr id="10" name="Picture 9" descr="HAU_PP_Backgrounds 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latin typeface="Arial"/>
                <a:cs typeface="Arial"/>
              </a:defRPr>
            </a:lvl1pPr>
          </a:lstStyle>
          <a:p>
            <a:pPr lvl="0"/>
            <a:r>
              <a:rPr lang="en-US" smtClean="0"/>
              <a:t>Edit Master text styles</a:t>
            </a:r>
          </a:p>
        </p:txBody>
      </p:sp>
      <p:sp>
        <p:nvSpPr>
          <p:cNvPr id="6"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lvl1pPr>
          </a:lstStyle>
          <a:p>
            <a:pPr lvl="0"/>
            <a:r>
              <a:rPr lang="en-US" smtClean="0"/>
              <a:t>Edit Master text styles</a:t>
            </a:r>
          </a:p>
        </p:txBody>
      </p:sp>
    </p:spTree>
    <p:extLst>
      <p:ext uri="{BB962C8B-B14F-4D97-AF65-F5344CB8AC3E}">
        <p14:creationId xmlns:p14="http://schemas.microsoft.com/office/powerpoint/2010/main" val="684128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6">
    <p:spTree>
      <p:nvGrpSpPr>
        <p:cNvPr id="1" name=""/>
        <p:cNvGrpSpPr/>
        <p:nvPr/>
      </p:nvGrpSpPr>
      <p:grpSpPr>
        <a:xfrm>
          <a:off x="0" y="0"/>
          <a:ext cx="0" cy="0"/>
          <a:chOff x="0" y="0"/>
          <a:chExt cx="0" cy="0"/>
        </a:xfrm>
      </p:grpSpPr>
      <p:pic>
        <p:nvPicPr>
          <p:cNvPr id="12" name="Picture 11" descr="HAU_PP_Backgrounds 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solidFill>
                  <a:srgbClr val="000000"/>
                </a:solidFill>
                <a:latin typeface="Arial"/>
                <a:cs typeface="Arial"/>
              </a:defRPr>
            </a:lvl1pPr>
          </a:lstStyle>
          <a:p>
            <a:pPr lvl="0"/>
            <a:r>
              <a:rPr lang="en-US" smtClean="0"/>
              <a:t>Edit Master text styles</a:t>
            </a:r>
          </a:p>
        </p:txBody>
      </p:sp>
      <p:sp>
        <p:nvSpPr>
          <p:cNvPr id="6"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solidFill>
                  <a:srgbClr val="000000"/>
                </a:solidFill>
              </a:defRPr>
            </a:lvl1pPr>
          </a:lstStyle>
          <a:p>
            <a:pPr lvl="0"/>
            <a:r>
              <a:rPr lang="en-US" smtClean="0"/>
              <a:t>Edit Master text styles</a:t>
            </a:r>
          </a:p>
        </p:txBody>
      </p:sp>
    </p:spTree>
    <p:extLst>
      <p:ext uri="{BB962C8B-B14F-4D97-AF65-F5344CB8AC3E}">
        <p14:creationId xmlns:p14="http://schemas.microsoft.com/office/powerpoint/2010/main" val="357734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lide 7">
    <p:spTree>
      <p:nvGrpSpPr>
        <p:cNvPr id="1" name=""/>
        <p:cNvGrpSpPr/>
        <p:nvPr/>
      </p:nvGrpSpPr>
      <p:grpSpPr>
        <a:xfrm>
          <a:off x="0" y="0"/>
          <a:ext cx="0" cy="0"/>
          <a:chOff x="0" y="0"/>
          <a:chExt cx="0" cy="0"/>
        </a:xfrm>
      </p:grpSpPr>
      <p:pic>
        <p:nvPicPr>
          <p:cNvPr id="8" name="Picture 7" descr="HAU_PP_Backgrounds 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solidFill>
                  <a:srgbClr val="000000"/>
                </a:solidFill>
                <a:latin typeface="Arial"/>
                <a:cs typeface="Arial"/>
              </a:defRPr>
            </a:lvl1pPr>
          </a:lstStyle>
          <a:p>
            <a:pPr lvl="0"/>
            <a:r>
              <a:rPr lang="en-US" smtClean="0"/>
              <a:t>Edit Master text styles</a:t>
            </a:r>
          </a:p>
        </p:txBody>
      </p:sp>
      <p:sp>
        <p:nvSpPr>
          <p:cNvPr id="9"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solidFill>
                  <a:srgbClr val="000000"/>
                </a:solidFill>
              </a:defRPr>
            </a:lvl1pPr>
          </a:lstStyle>
          <a:p>
            <a:pPr lvl="0"/>
            <a:r>
              <a:rPr lang="en-US" smtClean="0"/>
              <a:t>Edit Master text styles</a:t>
            </a:r>
          </a:p>
        </p:txBody>
      </p:sp>
    </p:spTree>
    <p:extLst>
      <p:ext uri="{BB962C8B-B14F-4D97-AF65-F5344CB8AC3E}">
        <p14:creationId xmlns:p14="http://schemas.microsoft.com/office/powerpoint/2010/main" val="148679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8">
    <p:spTree>
      <p:nvGrpSpPr>
        <p:cNvPr id="1" name=""/>
        <p:cNvGrpSpPr/>
        <p:nvPr/>
      </p:nvGrpSpPr>
      <p:grpSpPr>
        <a:xfrm>
          <a:off x="0" y="0"/>
          <a:ext cx="0" cy="0"/>
          <a:chOff x="0" y="0"/>
          <a:chExt cx="0" cy="0"/>
        </a:xfrm>
      </p:grpSpPr>
      <p:pic>
        <p:nvPicPr>
          <p:cNvPr id="7" name="Picture 6" descr="HAU_PP_Backgrounds 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solidFill>
                  <a:schemeClr val="bg1"/>
                </a:solidFill>
                <a:latin typeface="Arial"/>
                <a:cs typeface="Arial"/>
              </a:defRPr>
            </a:lvl1pPr>
          </a:lstStyle>
          <a:p>
            <a:pPr lvl="0"/>
            <a:r>
              <a:rPr lang="en-US" smtClean="0"/>
              <a:t>Edit Master text styles</a:t>
            </a:r>
          </a:p>
        </p:txBody>
      </p:sp>
      <p:sp>
        <p:nvSpPr>
          <p:cNvPr id="9"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482662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ody">
    <p:spTree>
      <p:nvGrpSpPr>
        <p:cNvPr id="1" name=""/>
        <p:cNvGrpSpPr/>
        <p:nvPr/>
      </p:nvGrpSpPr>
      <p:grpSpPr>
        <a:xfrm>
          <a:off x="0" y="0"/>
          <a:ext cx="0" cy="0"/>
          <a:chOff x="0" y="0"/>
          <a:chExt cx="0" cy="0"/>
        </a:xfrm>
      </p:grpSpPr>
      <p:pic>
        <p:nvPicPr>
          <p:cNvPr id="2" name="Picture 1" descr="HAU_PP_Crest_Single_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 Placeholder 3"/>
          <p:cNvSpPr>
            <a:spLocks noGrp="1"/>
          </p:cNvSpPr>
          <p:nvPr>
            <p:ph type="body" sz="quarter" idx="10"/>
          </p:nvPr>
        </p:nvSpPr>
        <p:spPr>
          <a:xfrm>
            <a:off x="446088" y="838200"/>
            <a:ext cx="8364537" cy="5472113"/>
          </a:xfrm>
          <a:prstGeom prst="rect">
            <a:avLst/>
          </a:prstGeom>
        </p:spPr>
        <p:txBody>
          <a:bodyPr vert="horz"/>
          <a:lstStyle>
            <a:lvl1pPr marL="0" indent="0">
              <a:buNone/>
              <a:defRPr sz="3600" b="1" i="0">
                <a:solidFill>
                  <a:schemeClr val="tx1"/>
                </a:solidFill>
                <a:latin typeface="Arial"/>
                <a:cs typeface="Arial"/>
              </a:defRPr>
            </a:lvl1pPr>
            <a:lvl2pPr>
              <a:defRPr sz="2800" b="0" i="0">
                <a:solidFill>
                  <a:schemeClr val="tx1"/>
                </a:solidFill>
                <a:latin typeface="Arial"/>
                <a:cs typeface="Arial"/>
              </a:defRPr>
            </a:lvl2pPr>
            <a:lvl3pPr>
              <a:defRPr sz="2800" b="0" i="0">
                <a:solidFill>
                  <a:schemeClr val="tx1"/>
                </a:solidFill>
                <a:latin typeface="Arial"/>
                <a:cs typeface="Arial"/>
              </a:defRPr>
            </a:lvl3pPr>
            <a:lvl4pPr>
              <a:defRPr sz="2800" b="0" i="0">
                <a:solidFill>
                  <a:schemeClr val="tx1"/>
                </a:solidFill>
                <a:latin typeface="Arial"/>
                <a:cs typeface="Arial"/>
              </a:defRPr>
            </a:lvl4pPr>
            <a:lvl5pPr>
              <a:defRPr sz="2800" b="0" i="0">
                <a:solidFill>
                  <a:schemeClr val="tx1"/>
                </a:solidFill>
                <a:latin typeface="Arial"/>
                <a:cs typeface="Aria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5719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and Title">
    <p:spTree>
      <p:nvGrpSpPr>
        <p:cNvPr id="1" name=""/>
        <p:cNvGrpSpPr/>
        <p:nvPr/>
      </p:nvGrpSpPr>
      <p:grpSpPr>
        <a:xfrm>
          <a:off x="0" y="0"/>
          <a:ext cx="0" cy="0"/>
          <a:chOff x="0" y="0"/>
          <a:chExt cx="0" cy="0"/>
        </a:xfrm>
      </p:grpSpPr>
      <p:pic>
        <p:nvPicPr>
          <p:cNvPr id="2" name="Picture 1" descr="HAU_PP_Crest_Single_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Picture Placeholder 3"/>
          <p:cNvSpPr>
            <a:spLocks noGrp="1"/>
          </p:cNvSpPr>
          <p:nvPr>
            <p:ph type="pic" sz="quarter" idx="15"/>
          </p:nvPr>
        </p:nvSpPr>
        <p:spPr>
          <a:xfrm>
            <a:off x="0" y="452438"/>
            <a:ext cx="9144000" cy="6405562"/>
          </a:xfrm>
          <a:prstGeom prst="rect">
            <a:avLst/>
          </a:prstGeom>
          <a:solidFill>
            <a:schemeClr val="tx1">
              <a:lumMod val="50000"/>
              <a:lumOff val="50000"/>
            </a:schemeClr>
          </a:solidFill>
        </p:spPr>
        <p:txBody>
          <a:bodyPr vert="horz"/>
          <a:lstStyle/>
          <a:p>
            <a:r>
              <a:rPr lang="en-US" smtClean="0"/>
              <a:t>Click icon to add picture</a:t>
            </a:r>
            <a:endParaRPr lang="en-US"/>
          </a:p>
        </p:txBody>
      </p:sp>
      <p:sp>
        <p:nvSpPr>
          <p:cNvPr id="7" name="Text Placeholder 10"/>
          <p:cNvSpPr>
            <a:spLocks noGrp="1"/>
          </p:cNvSpPr>
          <p:nvPr>
            <p:ph type="body" sz="quarter" idx="13"/>
          </p:nvPr>
        </p:nvSpPr>
        <p:spPr>
          <a:xfrm>
            <a:off x="556935" y="2237563"/>
            <a:ext cx="5400675" cy="452125"/>
          </a:xfrm>
          <a:prstGeom prst="rect">
            <a:avLst/>
          </a:prstGeom>
        </p:spPr>
        <p:txBody>
          <a:bodyPr vert="horz"/>
          <a:lstStyle>
            <a:lvl1pPr marL="0" indent="0">
              <a:buNone/>
              <a:defRPr sz="2000" b="0" i="0">
                <a:latin typeface="Arial"/>
                <a:cs typeface="Arial"/>
              </a:defRPr>
            </a:lvl1pPr>
          </a:lstStyle>
          <a:p>
            <a:pPr lvl="0"/>
            <a:r>
              <a:rPr lang="en-US" smtClean="0"/>
              <a:t>Edit Master text styles</a:t>
            </a:r>
          </a:p>
        </p:txBody>
      </p:sp>
      <p:sp>
        <p:nvSpPr>
          <p:cNvPr id="12" name="Text Placeholder 12"/>
          <p:cNvSpPr>
            <a:spLocks noGrp="1"/>
          </p:cNvSpPr>
          <p:nvPr>
            <p:ph type="body" sz="quarter" idx="14"/>
          </p:nvPr>
        </p:nvSpPr>
        <p:spPr>
          <a:xfrm>
            <a:off x="556935" y="2846041"/>
            <a:ext cx="7732713" cy="1609725"/>
          </a:xfrm>
          <a:prstGeom prst="rect">
            <a:avLst/>
          </a:prstGeom>
        </p:spPr>
        <p:txBody>
          <a:bodyPr vert="horz"/>
          <a:lstStyle>
            <a:lvl1pPr marL="0" indent="0">
              <a:buNone/>
              <a:defRPr sz="4000" b="1"/>
            </a:lvl1pPr>
          </a:lstStyle>
          <a:p>
            <a:pPr lvl="0"/>
            <a:r>
              <a:rPr lang="en-US" smtClean="0"/>
              <a:t>Edit Master text styles</a:t>
            </a:r>
          </a:p>
        </p:txBody>
      </p:sp>
    </p:spTree>
    <p:extLst>
      <p:ext uri="{BB962C8B-B14F-4D97-AF65-F5344CB8AC3E}">
        <p14:creationId xmlns:p14="http://schemas.microsoft.com/office/powerpoint/2010/main" val="78663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and Caption">
    <p:spTree>
      <p:nvGrpSpPr>
        <p:cNvPr id="1" name=""/>
        <p:cNvGrpSpPr/>
        <p:nvPr/>
      </p:nvGrpSpPr>
      <p:grpSpPr>
        <a:xfrm>
          <a:off x="0" y="0"/>
          <a:ext cx="0" cy="0"/>
          <a:chOff x="0" y="0"/>
          <a:chExt cx="0" cy="0"/>
        </a:xfrm>
      </p:grpSpPr>
      <p:pic>
        <p:nvPicPr>
          <p:cNvPr id="2" name="Picture 1" descr="HAU_PP_Crest_Single_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0" y="449133"/>
            <a:ext cx="9144000" cy="640886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 Placeholder 3"/>
          <p:cNvSpPr>
            <a:spLocks noGrp="1"/>
          </p:cNvSpPr>
          <p:nvPr>
            <p:ph type="body" sz="quarter" idx="10"/>
          </p:nvPr>
        </p:nvSpPr>
        <p:spPr>
          <a:xfrm>
            <a:off x="446088" y="5046876"/>
            <a:ext cx="8364537" cy="1649045"/>
          </a:xfrm>
          <a:prstGeom prst="rect">
            <a:avLst/>
          </a:prstGeom>
        </p:spPr>
        <p:txBody>
          <a:bodyPr vert="horz"/>
          <a:lstStyle>
            <a:lvl1pPr marL="0" indent="0">
              <a:buNone/>
              <a:defRPr sz="2000" b="1" i="0">
                <a:solidFill>
                  <a:schemeClr val="tx1"/>
                </a:solidFill>
                <a:latin typeface="Arial"/>
                <a:cs typeface="Arial"/>
              </a:defRPr>
            </a:lvl1pPr>
            <a:lvl2pPr>
              <a:defRPr sz="1400" b="0" i="0">
                <a:solidFill>
                  <a:schemeClr val="tx1"/>
                </a:solidFill>
                <a:latin typeface="Arial"/>
                <a:cs typeface="Arial"/>
              </a:defRPr>
            </a:lvl2pPr>
            <a:lvl3pPr>
              <a:defRPr sz="1400" b="0" i="0">
                <a:solidFill>
                  <a:schemeClr val="tx1"/>
                </a:solidFill>
                <a:latin typeface="Arial"/>
                <a:cs typeface="Arial"/>
              </a:defRPr>
            </a:lvl3pPr>
            <a:lvl4pPr>
              <a:defRPr sz="1400" b="0" i="0">
                <a:solidFill>
                  <a:schemeClr val="tx1"/>
                </a:solidFill>
                <a:latin typeface="Arial"/>
                <a:cs typeface="Arial"/>
              </a:defRPr>
            </a:lvl4pPr>
            <a:lvl5pPr>
              <a:defRPr sz="1400" b="0" i="0">
                <a:solidFill>
                  <a:schemeClr val="tx1"/>
                </a:solidFill>
                <a:latin typeface="Arial"/>
                <a:cs typeface="Aria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Picture Placeholder 3"/>
          <p:cNvSpPr>
            <a:spLocks noGrp="1"/>
          </p:cNvSpPr>
          <p:nvPr>
            <p:ph type="pic" sz="quarter" idx="15"/>
          </p:nvPr>
        </p:nvSpPr>
        <p:spPr>
          <a:xfrm>
            <a:off x="0" y="452438"/>
            <a:ext cx="9144000" cy="4242021"/>
          </a:xfrm>
          <a:prstGeom prst="rect">
            <a:avLst/>
          </a:prstGeom>
          <a:solidFill>
            <a:schemeClr val="tx1">
              <a:lumMod val="50000"/>
              <a:lumOff val="50000"/>
            </a:schemeClr>
          </a:solidFill>
        </p:spPr>
        <p:txBody>
          <a:bodyPr vert="horz"/>
          <a:lstStyle/>
          <a:p>
            <a:r>
              <a:rPr lang="en-US" smtClean="0"/>
              <a:t>Click icon to add picture</a:t>
            </a:r>
            <a:endParaRPr lang="en-US"/>
          </a:p>
        </p:txBody>
      </p:sp>
    </p:spTree>
    <p:extLst>
      <p:ext uri="{BB962C8B-B14F-4D97-AF65-F5344CB8AC3E}">
        <p14:creationId xmlns:p14="http://schemas.microsoft.com/office/powerpoint/2010/main" val="2963659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dy 2">
    <p:spTree>
      <p:nvGrpSpPr>
        <p:cNvPr id="1" name=""/>
        <p:cNvGrpSpPr/>
        <p:nvPr/>
      </p:nvGrpSpPr>
      <p:grpSpPr>
        <a:xfrm>
          <a:off x="0" y="0"/>
          <a:ext cx="0" cy="0"/>
          <a:chOff x="0" y="0"/>
          <a:chExt cx="0" cy="0"/>
        </a:xfrm>
      </p:grpSpPr>
      <p:pic>
        <p:nvPicPr>
          <p:cNvPr id="2" name="Picture 1" descr="HAU_PP_Crest_Single_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ectangle 9"/>
          <p:cNvSpPr/>
          <p:nvPr/>
        </p:nvSpPr>
        <p:spPr>
          <a:xfrm>
            <a:off x="0" y="449133"/>
            <a:ext cx="9144000" cy="640886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 Placeholder 3"/>
          <p:cNvSpPr>
            <a:spLocks noGrp="1"/>
          </p:cNvSpPr>
          <p:nvPr>
            <p:ph type="body" sz="quarter" idx="10"/>
          </p:nvPr>
        </p:nvSpPr>
        <p:spPr>
          <a:xfrm>
            <a:off x="446088" y="838200"/>
            <a:ext cx="8364537" cy="5472113"/>
          </a:xfrm>
          <a:prstGeom prst="rect">
            <a:avLst/>
          </a:prstGeom>
        </p:spPr>
        <p:txBody>
          <a:bodyPr vert="horz"/>
          <a:lstStyle>
            <a:lvl1pPr marL="0" indent="0">
              <a:buNone/>
              <a:defRPr sz="3600" b="1" i="0">
                <a:solidFill>
                  <a:schemeClr val="tx1"/>
                </a:solidFill>
                <a:latin typeface="Arial"/>
                <a:cs typeface="Arial"/>
              </a:defRPr>
            </a:lvl1pPr>
            <a:lvl2pPr>
              <a:defRPr sz="2800" b="0" i="0">
                <a:solidFill>
                  <a:schemeClr val="tx1"/>
                </a:solidFill>
                <a:latin typeface="Arial"/>
                <a:cs typeface="Arial"/>
              </a:defRPr>
            </a:lvl2pPr>
            <a:lvl3pPr>
              <a:defRPr sz="2800" b="0" i="0">
                <a:solidFill>
                  <a:schemeClr val="tx1"/>
                </a:solidFill>
                <a:latin typeface="Arial"/>
                <a:cs typeface="Arial"/>
              </a:defRPr>
            </a:lvl3pPr>
            <a:lvl4pPr>
              <a:defRPr sz="2800" b="0" i="0">
                <a:solidFill>
                  <a:schemeClr val="tx1"/>
                </a:solidFill>
                <a:latin typeface="Arial"/>
                <a:cs typeface="Arial"/>
              </a:defRPr>
            </a:lvl4pPr>
            <a:lvl5pPr>
              <a:defRPr sz="2800" b="0" i="0">
                <a:solidFill>
                  <a:schemeClr val="tx1"/>
                </a:solidFill>
                <a:latin typeface="Arial"/>
                <a:cs typeface="Aria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4035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defTabSz="914400" eaLnBrk="0" fontAlgn="base" hangingPunct="0">
              <a:spcBef>
                <a:spcPct val="0"/>
              </a:spcBef>
              <a:spcAft>
                <a:spcPct val="0"/>
              </a:spcAft>
              <a:defRPr>
                <a:latin typeface="Arial" panose="020B0604020202020204" pitchFamily="34" charset="0"/>
              </a:defRPr>
            </a:lvl1pPr>
          </a:lstStyle>
          <a:p>
            <a:pPr>
              <a:defRPr/>
            </a:pPr>
            <a:fld id="{B672B6DB-E926-40B3-AED8-8C084B510BE7}" type="datetimeFigureOut">
              <a:rPr lang="en-US"/>
              <a:pPr>
                <a:defRPr/>
              </a:pPr>
              <a:t>7/5/2018</a:t>
            </a:fld>
            <a:endParaRPr lang="en-US"/>
          </a:p>
        </p:txBody>
      </p:sp>
      <p:sp>
        <p:nvSpPr>
          <p:cNvPr id="5" name="Footer Placeholder 4"/>
          <p:cNvSpPr>
            <a:spLocks noGrp="1"/>
          </p:cNvSpPr>
          <p:nvPr>
            <p:ph type="ftr" sz="quarter" idx="11"/>
          </p:nvPr>
        </p:nvSpPr>
        <p:spPr/>
        <p:txBody>
          <a:bodyPr/>
          <a:lstStyle>
            <a:lvl1pPr defTabSz="914400"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eaLnBrk="0" fontAlgn="base" hangingPunct="0">
              <a:spcBef>
                <a:spcPct val="0"/>
              </a:spcBef>
              <a:spcAft>
                <a:spcPct val="0"/>
              </a:spcAft>
              <a:defRPr>
                <a:latin typeface="Arial" panose="020B0604020202020204" pitchFamily="34" charset="0"/>
              </a:defRPr>
            </a:lvl1pPr>
          </a:lstStyle>
          <a:p>
            <a:pPr>
              <a:defRPr/>
            </a:pPr>
            <a:fld id="{BBDE457C-0955-417E-8947-6D585E7190D2}" type="slidenum">
              <a:rPr lang="en-US"/>
              <a:pPr>
                <a:defRPr/>
              </a:pPr>
              <a:t>‹#›</a:t>
            </a:fld>
            <a:endParaRPr lang="en-US"/>
          </a:p>
        </p:txBody>
      </p:sp>
    </p:spTree>
    <p:extLst>
      <p:ext uri="{BB962C8B-B14F-4D97-AF65-F5344CB8AC3E}">
        <p14:creationId xmlns:p14="http://schemas.microsoft.com/office/powerpoint/2010/main" val="47992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HAU_PP_Crest_Single.pd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25167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iming>
    <p:tnLst>
      <p:par>
        <p:cTn id="1" dur="indefinite" restart="never" nodeType="tmRoot"/>
      </p:par>
    </p:tnLst>
  </p:timing>
  <p:txStyles>
    <p:titleStyle>
      <a:lvl1pPr algn="l" defTabSz="457200" rtl="0" eaLnBrk="1" latinLnBrk="0" hangingPunct="1">
        <a:spcBef>
          <a:spcPct val="0"/>
        </a:spcBef>
        <a:buNone/>
        <a:defRPr sz="4400" b="1" i="0" kern="1200" baseline="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FFFF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FFFFFF"/>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FFFF"/>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FFFFF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3"/>
          </p:nvPr>
        </p:nvSpPr>
        <p:spPr>
          <a:xfrm>
            <a:off x="1943607" y="4642463"/>
            <a:ext cx="5400675" cy="452125"/>
          </a:xfrm>
        </p:spPr>
        <p:txBody>
          <a:bodyPr/>
          <a:lstStyle/>
          <a:p>
            <a:pPr marL="0" indent="0" algn="ctr">
              <a:buNone/>
            </a:pPr>
            <a:r>
              <a:rPr lang="en-GB" b="1" dirty="0" err="1" smtClean="0">
                <a:solidFill>
                  <a:schemeClr val="bg1"/>
                </a:solidFill>
              </a:rPr>
              <a:t>Dr.</a:t>
            </a:r>
            <a:r>
              <a:rPr lang="en-GB" b="1" dirty="0" smtClean="0">
                <a:solidFill>
                  <a:schemeClr val="bg1"/>
                </a:solidFill>
              </a:rPr>
              <a:t> Lydia Arnold PFHEA </a:t>
            </a:r>
          </a:p>
          <a:p>
            <a:pPr marL="0" indent="0" algn="ctr">
              <a:buNone/>
            </a:pPr>
            <a:r>
              <a:rPr lang="en-GB" b="1" dirty="0" smtClean="0">
                <a:solidFill>
                  <a:schemeClr val="bg1"/>
                </a:solidFill>
              </a:rPr>
              <a:t>@</a:t>
            </a:r>
            <a:r>
              <a:rPr lang="en-GB" b="1" dirty="0" err="1" smtClean="0">
                <a:solidFill>
                  <a:schemeClr val="bg1"/>
                </a:solidFill>
              </a:rPr>
              <a:t>HarperEdDev</a:t>
            </a:r>
            <a:r>
              <a:rPr lang="en-GB" b="1" dirty="0" smtClean="0">
                <a:solidFill>
                  <a:schemeClr val="bg1"/>
                </a:solidFill>
              </a:rPr>
              <a:t> </a:t>
            </a:r>
          </a:p>
          <a:p>
            <a:pPr marL="0" indent="0" algn="ctr">
              <a:buNone/>
            </a:pPr>
            <a:r>
              <a:rPr lang="en-GB" b="1" dirty="0" smtClean="0">
                <a:solidFill>
                  <a:schemeClr val="bg1"/>
                </a:solidFill>
              </a:rPr>
              <a:t>lydiaarnold.net</a:t>
            </a:r>
          </a:p>
          <a:p>
            <a:pPr marL="0" indent="0" algn="ctr">
              <a:buNone/>
            </a:pPr>
            <a:r>
              <a:rPr lang="en-GB" b="1" dirty="0" smtClean="0">
                <a:solidFill>
                  <a:schemeClr val="bg1"/>
                </a:solidFill>
              </a:rPr>
              <a:t>larnold@harper-adams.ac.uk</a:t>
            </a:r>
          </a:p>
          <a:p>
            <a:pPr algn="ctr"/>
            <a:endParaRPr lang="en-GB" b="1" dirty="0">
              <a:solidFill>
                <a:schemeClr val="bg1"/>
              </a:solidFill>
            </a:endParaRPr>
          </a:p>
        </p:txBody>
      </p:sp>
      <p:sp>
        <p:nvSpPr>
          <p:cNvPr id="2" name="Title 1"/>
          <p:cNvSpPr>
            <a:spLocks noGrp="1"/>
          </p:cNvSpPr>
          <p:nvPr>
            <p:ph type="ctrTitle" idx="4294967295"/>
          </p:nvPr>
        </p:nvSpPr>
        <p:spPr>
          <a:xfrm>
            <a:off x="823425" y="2712183"/>
            <a:ext cx="8250237" cy="1470025"/>
          </a:xfrm>
        </p:spPr>
        <p:txBody>
          <a:bodyPr/>
          <a:lstStyle/>
          <a:p>
            <a:pPr algn="ctr"/>
            <a:r>
              <a:rPr lang="en-GB" dirty="0" smtClean="0"/>
              <a:t>Action Research Workshop</a:t>
            </a:r>
            <a:br>
              <a:rPr lang="en-GB" dirty="0" smtClean="0"/>
            </a:br>
            <a:r>
              <a:rPr lang="en-GB" sz="2800" dirty="0" smtClean="0"/>
              <a:t>July 2018 – Newcastle College</a:t>
            </a:r>
            <a:endParaRPr lang="en-GB" dirty="0"/>
          </a:p>
        </p:txBody>
      </p:sp>
    </p:spTree>
    <p:extLst>
      <p:ext uri="{BB962C8B-B14F-4D97-AF65-F5344CB8AC3E}">
        <p14:creationId xmlns:p14="http://schemas.microsoft.com/office/powerpoint/2010/main" val="79175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sz="2000" dirty="0" smtClean="0"/>
              <a:t>Outcomes: </a:t>
            </a:r>
          </a:p>
          <a:p>
            <a:endParaRPr lang="en-GB" sz="2000" dirty="0" smtClean="0"/>
          </a:p>
          <a:p>
            <a:r>
              <a:rPr lang="en-GB" sz="2000" dirty="0" smtClean="0"/>
              <a:t>Plan an action research project to establish areas of interest. </a:t>
            </a:r>
          </a:p>
          <a:p>
            <a:endParaRPr lang="en-GB" sz="2000" dirty="0"/>
          </a:p>
          <a:p>
            <a:r>
              <a:rPr lang="en-GB" sz="2000" dirty="0" smtClean="0"/>
              <a:t>Generate questions about the process of action research. </a:t>
            </a:r>
          </a:p>
          <a:p>
            <a:endParaRPr lang="en-GB" sz="2000" dirty="0"/>
          </a:p>
          <a:p>
            <a:endParaRPr lang="en-GB" sz="2000" dirty="0" smtClean="0"/>
          </a:p>
          <a:p>
            <a:endParaRPr lang="en-GB" sz="2000" dirty="0"/>
          </a:p>
          <a:p>
            <a:endParaRPr lang="en-GB" sz="2000" dirty="0" smtClean="0"/>
          </a:p>
          <a:p>
            <a:endParaRPr lang="en-GB" sz="2000" dirty="0"/>
          </a:p>
          <a:p>
            <a:r>
              <a:rPr lang="en-GB" sz="2000" dirty="0" smtClean="0"/>
              <a:t>-------------------------------------------------------------------------</a:t>
            </a:r>
          </a:p>
          <a:p>
            <a:endParaRPr lang="en-GB" sz="2000" dirty="0"/>
          </a:p>
          <a:p>
            <a:r>
              <a:rPr lang="en-GB" sz="2000" dirty="0"/>
              <a:t>In 50 minutes we will plan the outline of an action research project! </a:t>
            </a:r>
          </a:p>
          <a:p>
            <a:endParaRPr lang="en-GB" sz="2000" dirty="0"/>
          </a:p>
          <a:p>
            <a:endParaRPr lang="en-GB" sz="2000" dirty="0"/>
          </a:p>
        </p:txBody>
      </p:sp>
    </p:spTree>
    <p:extLst>
      <p:ext uri="{BB962C8B-B14F-4D97-AF65-F5344CB8AC3E}">
        <p14:creationId xmlns:p14="http://schemas.microsoft.com/office/powerpoint/2010/main" val="2985168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2400" dirty="0" smtClean="0"/>
              <a:t>Step 1. Wicked problems</a:t>
            </a:r>
          </a:p>
          <a:p>
            <a:endParaRPr lang="en-GB" sz="1800" dirty="0"/>
          </a:p>
          <a:p>
            <a:r>
              <a:rPr lang="en-GB" sz="1800" dirty="0" smtClean="0"/>
              <a:t>Reflect on the issues that concern you. </a:t>
            </a:r>
            <a:endParaRPr lang="en-GB" sz="1800" dirty="0"/>
          </a:p>
          <a:p>
            <a:r>
              <a:rPr lang="en-GB" sz="1800" dirty="0" smtClean="0"/>
              <a:t>What troubles you in YOUR practice? What do YOU  want to improve? </a:t>
            </a:r>
          </a:p>
          <a:p>
            <a:endParaRPr lang="en-GB" sz="1800" dirty="0"/>
          </a:p>
          <a:p>
            <a:r>
              <a:rPr lang="en-GB" sz="1800" dirty="0" smtClean="0"/>
              <a:t>Form groups – Learning Sets can help you  to dig deeper on your issue; the provide an interested sounding board that can motivate and steer your project. </a:t>
            </a:r>
          </a:p>
        </p:txBody>
      </p:sp>
      <p:pic>
        <p:nvPicPr>
          <p:cNvPr id="3" name="Picture 2"/>
          <p:cNvPicPr>
            <a:picLocks noChangeAspect="1"/>
          </p:cNvPicPr>
          <p:nvPr/>
        </p:nvPicPr>
        <p:blipFill>
          <a:blip r:embed="rId2"/>
          <a:stretch>
            <a:fillRect/>
          </a:stretch>
        </p:blipFill>
        <p:spPr>
          <a:xfrm>
            <a:off x="1073424" y="3574256"/>
            <a:ext cx="6599583" cy="2554888"/>
          </a:xfrm>
          <a:prstGeom prst="rect">
            <a:avLst/>
          </a:prstGeom>
        </p:spPr>
      </p:pic>
    </p:spTree>
    <p:extLst>
      <p:ext uri="{BB962C8B-B14F-4D97-AF65-F5344CB8AC3E}">
        <p14:creationId xmlns:p14="http://schemas.microsoft.com/office/powerpoint/2010/main" val="901815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2400" dirty="0" smtClean="0"/>
              <a:t>Step 2: What is your question. </a:t>
            </a:r>
          </a:p>
          <a:p>
            <a:endParaRPr lang="en-GB" sz="2400" dirty="0"/>
          </a:p>
          <a:p>
            <a:r>
              <a:rPr lang="en-GB" sz="2400" dirty="0" smtClean="0"/>
              <a:t>How can I develop ….? </a:t>
            </a:r>
          </a:p>
          <a:p>
            <a:r>
              <a:rPr lang="en-GB" sz="2400" dirty="0" smtClean="0"/>
              <a:t>How can I improve ….? </a:t>
            </a:r>
          </a:p>
          <a:p>
            <a:r>
              <a:rPr lang="en-GB" sz="2400" dirty="0" smtClean="0"/>
              <a:t>How can I better understand ….?  </a:t>
            </a:r>
            <a:endParaRPr lang="en-GB" sz="2400" dirty="0"/>
          </a:p>
          <a:p>
            <a:endParaRPr lang="en-GB" sz="2400" dirty="0" smtClean="0"/>
          </a:p>
          <a:p>
            <a:r>
              <a:rPr lang="en-GB" sz="2400" dirty="0" smtClean="0"/>
              <a:t>Remember good action research questions allow space for unexpected answers and exploration. </a:t>
            </a:r>
          </a:p>
          <a:p>
            <a:endParaRPr lang="en-GB" sz="2400" dirty="0"/>
          </a:p>
          <a:p>
            <a:r>
              <a:rPr lang="en-GB" sz="2400" dirty="0" smtClean="0"/>
              <a:t>Avoid questions that drive for proof or closed ‘yes/no’ answers. </a:t>
            </a:r>
            <a:endParaRPr lang="en-GB" sz="2400" dirty="0"/>
          </a:p>
        </p:txBody>
      </p:sp>
    </p:spTree>
    <p:extLst>
      <p:ext uri="{BB962C8B-B14F-4D97-AF65-F5344CB8AC3E}">
        <p14:creationId xmlns:p14="http://schemas.microsoft.com/office/powerpoint/2010/main" val="1284271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7305" y="540026"/>
            <a:ext cx="8364537" cy="5472113"/>
          </a:xfrm>
        </p:spPr>
        <p:txBody>
          <a:bodyPr/>
          <a:lstStyle/>
          <a:p>
            <a:r>
              <a:rPr lang="en-GB" sz="2800" dirty="0" smtClean="0"/>
              <a:t>Step 3: Reconnaissance </a:t>
            </a:r>
          </a:p>
          <a:p>
            <a:endParaRPr lang="en-GB" sz="2000" dirty="0"/>
          </a:p>
          <a:p>
            <a:r>
              <a:rPr lang="en-GB" sz="2000" dirty="0" smtClean="0"/>
              <a:t>To find a way forward what do you need to do:  </a:t>
            </a:r>
          </a:p>
          <a:p>
            <a:pPr marL="571500" indent="-571500">
              <a:buFontTx/>
              <a:buChar char="-"/>
            </a:pPr>
            <a:r>
              <a:rPr lang="en-GB" sz="2000" dirty="0" smtClean="0"/>
              <a:t>Talk to ….</a:t>
            </a:r>
          </a:p>
          <a:p>
            <a:pPr marL="571500" indent="-571500">
              <a:buFontTx/>
              <a:buChar char="-"/>
            </a:pPr>
            <a:r>
              <a:rPr lang="en-GB" sz="2000" dirty="0" smtClean="0"/>
              <a:t>Read about …. </a:t>
            </a:r>
          </a:p>
          <a:p>
            <a:pPr marL="571500" indent="-571500">
              <a:buFontTx/>
              <a:buChar char="-"/>
            </a:pPr>
            <a:r>
              <a:rPr lang="en-GB" sz="2000" dirty="0" smtClean="0"/>
              <a:t>Collect data on …. </a:t>
            </a:r>
          </a:p>
          <a:p>
            <a:endParaRPr lang="en-GB" sz="2000" dirty="0" smtClean="0"/>
          </a:p>
          <a:p>
            <a:r>
              <a:rPr lang="en-GB" sz="2000" dirty="0" smtClean="0"/>
              <a:t>Here you may already have an idea of what you  will ‘do’ but it is essential that you  check your action will have a good chance of success.</a:t>
            </a:r>
          </a:p>
          <a:p>
            <a:endParaRPr lang="en-GB" sz="2000" dirty="0"/>
          </a:p>
          <a:p>
            <a:r>
              <a:rPr lang="en-GB" sz="2000" dirty="0" smtClean="0"/>
              <a:t>Identify whether literature can shed light on your problem, but be aware of context differences e.g. flipped is different in Physical Education programme compared to an Engineering course. </a:t>
            </a:r>
          </a:p>
          <a:p>
            <a:endParaRPr lang="en-GB" sz="2000" dirty="0"/>
          </a:p>
          <a:p>
            <a:r>
              <a:rPr lang="en-GB" sz="2000" dirty="0" smtClean="0"/>
              <a:t>Consider using students t o sense check your possible ways forward. </a:t>
            </a:r>
            <a:endParaRPr lang="en-GB" sz="2000" dirty="0"/>
          </a:p>
        </p:txBody>
      </p:sp>
    </p:spTree>
    <p:extLst>
      <p:ext uri="{BB962C8B-B14F-4D97-AF65-F5344CB8AC3E}">
        <p14:creationId xmlns:p14="http://schemas.microsoft.com/office/powerpoint/2010/main" val="2388960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2400" dirty="0" smtClean="0"/>
              <a:t>Step 4: </a:t>
            </a:r>
            <a:r>
              <a:rPr lang="en-GB" sz="2400" dirty="0" smtClean="0">
                <a:solidFill>
                  <a:srgbClr val="FF0000"/>
                </a:solidFill>
              </a:rPr>
              <a:t>Tentative</a:t>
            </a:r>
            <a:r>
              <a:rPr lang="en-GB" sz="2400" dirty="0" smtClean="0"/>
              <a:t> action </a:t>
            </a:r>
          </a:p>
          <a:p>
            <a:endParaRPr lang="en-GB" sz="2000" dirty="0" smtClean="0"/>
          </a:p>
          <a:p>
            <a:r>
              <a:rPr lang="en-GB" sz="2000" dirty="0" smtClean="0"/>
              <a:t>Identify the possible action that would help you to answer your question. This should not be fixed, but remains tentative until after reconnaissance and beyond. Never be afraid to change course if the evidence suggests that you should. </a:t>
            </a:r>
            <a:endParaRPr lang="en-GB" sz="2000" dirty="0"/>
          </a:p>
          <a:p>
            <a:endParaRPr lang="en-GB" sz="2000" dirty="0" smtClean="0"/>
          </a:p>
          <a:p>
            <a:r>
              <a:rPr lang="en-GB" sz="2000" dirty="0" smtClean="0"/>
              <a:t>Check your action is manageable and likely to succeed (in good faith).</a:t>
            </a:r>
          </a:p>
          <a:p>
            <a:endParaRPr lang="en-GB" sz="2000" dirty="0"/>
          </a:p>
          <a:p>
            <a:r>
              <a:rPr lang="en-GB" sz="2000" dirty="0" smtClean="0"/>
              <a:t>Limit your action to specific situations e.g. specific classes or groups. </a:t>
            </a:r>
            <a:endParaRPr lang="en-GB" sz="2000" dirty="0"/>
          </a:p>
        </p:txBody>
      </p:sp>
    </p:spTree>
    <p:extLst>
      <p:ext uri="{BB962C8B-B14F-4D97-AF65-F5344CB8AC3E}">
        <p14:creationId xmlns:p14="http://schemas.microsoft.com/office/powerpoint/2010/main" val="3720464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97001" y="450573"/>
            <a:ext cx="8364537" cy="5472113"/>
          </a:xfrm>
        </p:spPr>
        <p:txBody>
          <a:bodyPr/>
          <a:lstStyle/>
          <a:p>
            <a:r>
              <a:rPr lang="en-GB" sz="2800" dirty="0"/>
              <a:t>Step </a:t>
            </a:r>
            <a:r>
              <a:rPr lang="en-GB" sz="2800" dirty="0" smtClean="0"/>
              <a:t>5: Data </a:t>
            </a:r>
            <a:r>
              <a:rPr lang="en-GB" sz="2800" dirty="0" smtClean="0"/>
              <a:t>collection</a:t>
            </a:r>
            <a:endParaRPr lang="en-GB" sz="2000" dirty="0"/>
          </a:p>
          <a:p>
            <a:r>
              <a:rPr lang="en-GB" sz="1800" dirty="0" smtClean="0"/>
              <a:t>How will you  assess your action? Try to avoid outcomes such as ‘yes it worked’ or ‘no it didn’t’ – look for the nuances, to make new understanding. </a:t>
            </a:r>
          </a:p>
          <a:p>
            <a:endParaRPr lang="en-GB" sz="1800" dirty="0" smtClean="0"/>
          </a:p>
          <a:p>
            <a:r>
              <a:rPr lang="en-GB" sz="1800" dirty="0" smtClean="0"/>
              <a:t>Look at your action in deeper ways:  (what methods will help you) </a:t>
            </a:r>
            <a:endParaRPr lang="en-GB" sz="1800" dirty="0"/>
          </a:p>
          <a:p>
            <a:pPr marL="342900" indent="-342900">
              <a:buFont typeface="Arial" panose="020B0604020202020204" pitchFamily="34" charset="0"/>
              <a:buChar char="•"/>
            </a:pPr>
            <a:r>
              <a:rPr lang="en-GB" sz="1800" dirty="0" smtClean="0"/>
              <a:t>How well did it work? </a:t>
            </a:r>
          </a:p>
          <a:p>
            <a:pPr marL="342900" indent="-342900">
              <a:buFont typeface="Arial" panose="020B0604020202020204" pitchFamily="34" charset="0"/>
              <a:buChar char="•"/>
            </a:pPr>
            <a:r>
              <a:rPr lang="en-GB" sz="1800" dirty="0" smtClean="0"/>
              <a:t>Was it effective for students or colleagues from different backgrounds and with different views and </a:t>
            </a:r>
            <a:r>
              <a:rPr lang="en-GB" sz="1800" dirty="0"/>
              <a:t>v</a:t>
            </a:r>
            <a:r>
              <a:rPr lang="en-GB" sz="1800" dirty="0" smtClean="0"/>
              <a:t>alues? </a:t>
            </a:r>
          </a:p>
          <a:p>
            <a:pPr marL="342900" indent="-342900">
              <a:buFont typeface="Arial" panose="020B0604020202020204" pitchFamily="34" charset="0"/>
              <a:buChar char="•"/>
            </a:pPr>
            <a:r>
              <a:rPr lang="en-GB" sz="1800" dirty="0" smtClean="0"/>
              <a:t>What was the impact on different stakeholders (e.g. students, colleague, ‘me’, resource managers, professional services colleagues)?</a:t>
            </a:r>
          </a:p>
          <a:p>
            <a:pPr marL="342900" indent="-342900">
              <a:buFont typeface="Arial" panose="020B0604020202020204" pitchFamily="34" charset="0"/>
              <a:buChar char="•"/>
            </a:pPr>
            <a:r>
              <a:rPr lang="en-GB" sz="1800" dirty="0" smtClean="0"/>
              <a:t>How did my implementation vary from those in literature? </a:t>
            </a:r>
          </a:p>
          <a:p>
            <a:pPr marL="342900" indent="-342900">
              <a:buFont typeface="Arial" panose="020B0604020202020204" pitchFamily="34" charset="0"/>
              <a:buChar char="•"/>
            </a:pPr>
            <a:r>
              <a:rPr lang="en-GB" sz="1800" dirty="0" smtClean="0"/>
              <a:t>Did the action work better in some circumstances compared to others? </a:t>
            </a:r>
          </a:p>
          <a:p>
            <a:pPr marL="342900" indent="-342900">
              <a:buFont typeface="Arial" panose="020B0604020202020204" pitchFamily="34" charset="0"/>
              <a:buChar char="•"/>
            </a:pPr>
            <a:endParaRPr lang="en-GB" sz="1800" dirty="0"/>
          </a:p>
          <a:p>
            <a:r>
              <a:rPr lang="en-GB" sz="1800" dirty="0" smtClean="0"/>
              <a:t>Consider the methods that others have used (can you add to existing research by using similar or very different methods). </a:t>
            </a:r>
          </a:p>
          <a:p>
            <a:endParaRPr lang="en-GB" sz="1800" dirty="0"/>
          </a:p>
          <a:p>
            <a:r>
              <a:rPr lang="en-GB" sz="1800" dirty="0" smtClean="0"/>
              <a:t>Consider your development of research skills with ease and comfort with some methods over others. </a:t>
            </a:r>
          </a:p>
          <a:p>
            <a:pPr marL="342900" indent="-342900">
              <a:buFont typeface="Arial" panose="020B0604020202020204" pitchFamily="34" charset="0"/>
              <a:buChar char="•"/>
            </a:pPr>
            <a:endParaRPr lang="en-GB" sz="1800" dirty="0" smtClean="0"/>
          </a:p>
          <a:p>
            <a:pPr marL="342900" indent="-342900">
              <a:buFont typeface="Arial" panose="020B0604020202020204" pitchFamily="34" charset="0"/>
              <a:buChar char="•"/>
            </a:pPr>
            <a:endParaRPr lang="en-GB" sz="2000" dirty="0" smtClean="0"/>
          </a:p>
        </p:txBody>
      </p:sp>
    </p:spTree>
    <p:extLst>
      <p:ext uri="{BB962C8B-B14F-4D97-AF65-F5344CB8AC3E}">
        <p14:creationId xmlns:p14="http://schemas.microsoft.com/office/powerpoint/2010/main" val="2226168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2400" dirty="0" smtClean="0"/>
              <a:t>Step 6: Ethics </a:t>
            </a:r>
          </a:p>
          <a:p>
            <a:endParaRPr lang="en-GB" sz="2400" dirty="0" smtClean="0"/>
          </a:p>
          <a:p>
            <a:r>
              <a:rPr lang="en-GB" sz="2000" dirty="0" smtClean="0"/>
              <a:t>How will you ensure your students (or other participants) can really consent and have a right to not participate? </a:t>
            </a:r>
          </a:p>
          <a:p>
            <a:r>
              <a:rPr lang="en-GB" sz="2000" dirty="0" smtClean="0"/>
              <a:t>How </a:t>
            </a:r>
            <a:r>
              <a:rPr lang="en-GB" sz="2000" dirty="0" err="1" smtClean="0"/>
              <a:t>eill</a:t>
            </a:r>
            <a:r>
              <a:rPr lang="en-GB" sz="2000" dirty="0" smtClean="0"/>
              <a:t> </a:t>
            </a:r>
            <a:r>
              <a:rPr lang="en-GB" sz="2000" dirty="0" smtClean="0"/>
              <a:t>you hear different voices? </a:t>
            </a:r>
          </a:p>
          <a:p>
            <a:r>
              <a:rPr lang="en-GB" sz="2000" dirty="0" smtClean="0"/>
              <a:t>Is there potential for management conflict? How might you  manage this? </a:t>
            </a:r>
          </a:p>
          <a:p>
            <a:r>
              <a:rPr lang="en-GB" sz="2000" dirty="0" smtClean="0"/>
              <a:t>Is there any emotional risk/exposure that you  may need to prepare to handle? </a:t>
            </a:r>
          </a:p>
          <a:p>
            <a:r>
              <a:rPr lang="en-GB" sz="2000" dirty="0" smtClean="0"/>
              <a:t>If you have preconceived views, how do you ensure that you don’t fashion your research? </a:t>
            </a:r>
          </a:p>
          <a:p>
            <a:r>
              <a:rPr lang="en-GB" sz="2000" dirty="0" smtClean="0"/>
              <a:t>What dilemmas might you encounter? </a:t>
            </a:r>
          </a:p>
          <a:p>
            <a:r>
              <a:rPr lang="en-GB" sz="2000" dirty="0" smtClean="0"/>
              <a:t>How will you navigate the ethical terrain? (who will be your guide?)</a:t>
            </a:r>
          </a:p>
          <a:p>
            <a:endParaRPr lang="en-GB" sz="2000" dirty="0" smtClean="0"/>
          </a:p>
        </p:txBody>
      </p:sp>
    </p:spTree>
    <p:extLst>
      <p:ext uri="{BB962C8B-B14F-4D97-AF65-F5344CB8AC3E}">
        <p14:creationId xmlns:p14="http://schemas.microsoft.com/office/powerpoint/2010/main" val="1436725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2400" dirty="0" smtClean="0"/>
              <a:t>Step 7 Dissemination </a:t>
            </a:r>
          </a:p>
          <a:p>
            <a:endParaRPr lang="en-GB" sz="2000" dirty="0" smtClean="0"/>
          </a:p>
          <a:p>
            <a:pPr marL="571500" indent="-571500">
              <a:buFont typeface="Arial" panose="020B0604020202020204" pitchFamily="34" charset="0"/>
              <a:buChar char="•"/>
            </a:pPr>
            <a:r>
              <a:rPr lang="en-GB" sz="2000" dirty="0" smtClean="0"/>
              <a:t>Who cares about your research?  </a:t>
            </a:r>
          </a:p>
          <a:p>
            <a:pPr marL="571500" indent="-571500">
              <a:buFont typeface="Arial" panose="020B0604020202020204" pitchFamily="34" charset="0"/>
              <a:buChar char="•"/>
            </a:pPr>
            <a:r>
              <a:rPr lang="en-GB" sz="2000" dirty="0" smtClean="0"/>
              <a:t>What are you ready for?  </a:t>
            </a:r>
            <a:r>
              <a:rPr lang="en-GB" sz="2000" dirty="0" smtClean="0"/>
              <a:t>(blogging, trainer journal, </a:t>
            </a:r>
            <a:r>
              <a:rPr lang="en-GB" sz="2000" dirty="0" smtClean="0"/>
              <a:t>university publication or major journal)</a:t>
            </a:r>
            <a:endParaRPr lang="en-GB" sz="2000" dirty="0" smtClean="0"/>
          </a:p>
          <a:p>
            <a:pPr marL="571500" indent="-571500">
              <a:buFont typeface="Arial" panose="020B0604020202020204" pitchFamily="34" charset="0"/>
              <a:buChar char="•"/>
            </a:pPr>
            <a:r>
              <a:rPr lang="en-GB" sz="2000" dirty="0" smtClean="0"/>
              <a:t>Can you disseminate along the </a:t>
            </a:r>
            <a:r>
              <a:rPr lang="en-GB" sz="2000" dirty="0" smtClean="0"/>
              <a:t>way</a:t>
            </a:r>
            <a:r>
              <a:rPr lang="en-GB" sz="2000" dirty="0" smtClean="0"/>
              <a:t>? </a:t>
            </a:r>
            <a:r>
              <a:rPr lang="en-GB" sz="2000" dirty="0" smtClean="0"/>
              <a:t>(i.e. not just at the end of the project)</a:t>
            </a:r>
            <a:endParaRPr lang="en-GB" sz="2000" dirty="0" smtClean="0"/>
          </a:p>
          <a:p>
            <a:pPr marL="571500" indent="-571500">
              <a:buFont typeface="Arial" panose="020B0604020202020204" pitchFamily="34" charset="0"/>
              <a:buChar char="•"/>
            </a:pPr>
            <a:r>
              <a:rPr lang="en-GB" sz="2000" dirty="0" smtClean="0"/>
              <a:t>How will you  manage the managers, if they don’t like your findings?</a:t>
            </a:r>
          </a:p>
          <a:p>
            <a:pPr marL="571500" indent="-571500">
              <a:buFont typeface="Arial" panose="020B0604020202020204" pitchFamily="34" charset="0"/>
              <a:buChar char="•"/>
            </a:pPr>
            <a:r>
              <a:rPr lang="en-GB" sz="2000" dirty="0" smtClean="0"/>
              <a:t>One off university wide publication? </a:t>
            </a:r>
            <a:r>
              <a:rPr lang="en-GB" sz="2000" dirty="0" smtClean="0"/>
              <a:t>(could you get together and make this happen?)</a:t>
            </a:r>
            <a:endParaRPr lang="en-GB" sz="2000" dirty="0" smtClean="0"/>
          </a:p>
          <a:p>
            <a:pPr marL="571500" indent="-571500">
              <a:buFont typeface="Arial" panose="020B0604020202020204" pitchFamily="34" charset="0"/>
              <a:buChar char="•"/>
            </a:pPr>
            <a:r>
              <a:rPr lang="en-GB" sz="2000" dirty="0" smtClean="0"/>
              <a:t>How will you amplify your learning (e.g. learning set, community group, coffee club, formal forums, conferences)? </a:t>
            </a:r>
          </a:p>
          <a:p>
            <a:pPr marL="571500" indent="-571500">
              <a:buFont typeface="Arial" panose="020B0604020202020204" pitchFamily="34" charset="0"/>
              <a:buChar char="•"/>
            </a:pPr>
            <a:r>
              <a:rPr lang="en-GB" sz="2000" dirty="0" smtClean="0"/>
              <a:t>How will you motivate to get the job done!  </a:t>
            </a:r>
          </a:p>
          <a:p>
            <a:pPr marL="571500" indent="-571500">
              <a:buFont typeface="Arial" panose="020B0604020202020204" pitchFamily="34" charset="0"/>
              <a:buChar char="•"/>
            </a:pPr>
            <a:endParaRPr lang="en-GB" sz="2000" dirty="0"/>
          </a:p>
        </p:txBody>
      </p:sp>
    </p:spTree>
    <p:extLst>
      <p:ext uri="{BB962C8B-B14F-4D97-AF65-F5344CB8AC3E}">
        <p14:creationId xmlns:p14="http://schemas.microsoft.com/office/powerpoint/2010/main" val="2986801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As a group – choose the project that inspires you most and share a summary back to the group. </a:t>
            </a:r>
            <a:endParaRPr lang="en-GB" dirty="0"/>
          </a:p>
        </p:txBody>
      </p:sp>
    </p:spTree>
    <p:extLst>
      <p:ext uri="{BB962C8B-B14F-4D97-AF65-F5344CB8AC3E}">
        <p14:creationId xmlns:p14="http://schemas.microsoft.com/office/powerpoint/2010/main" val="15383449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Go forth, be daring, challenging, changing. </a:t>
            </a:r>
          </a:p>
          <a:p>
            <a:endParaRPr lang="en-GB" dirty="0"/>
          </a:p>
          <a:p>
            <a:r>
              <a:rPr lang="en-GB" dirty="0" smtClean="0"/>
              <a:t>And don’t forget to share it! </a:t>
            </a:r>
            <a:endParaRPr lang="en-GB" dirty="0"/>
          </a:p>
        </p:txBody>
      </p:sp>
    </p:spTree>
    <p:extLst>
      <p:ext uri="{BB962C8B-B14F-4D97-AF65-F5344CB8AC3E}">
        <p14:creationId xmlns:p14="http://schemas.microsoft.com/office/powerpoint/2010/main" val="50172063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2" id="{0D65CAD8-FCDB-4F14-838C-B93DC53D9BA2}" vid="{4E3F96FF-C4FE-44C6-8CA0-2384BF144F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6754</TotalTime>
  <Words>736</Words>
  <Application>Microsoft Office PowerPoint</Application>
  <PresentationFormat>On-screen Show (4:3)</PresentationFormat>
  <Paragraphs>88</Paragraphs>
  <Slides>11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Theme2</vt:lpstr>
      <vt:lpstr>Action Research Workshop July 2018 – Newcastle College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Harper Adams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Arnold</dc:creator>
  <cp:lastModifiedBy>Lydia Arnold</cp:lastModifiedBy>
  <cp:revision>80</cp:revision>
  <dcterms:created xsi:type="dcterms:W3CDTF">2017-05-29T07:05:03Z</dcterms:created>
  <dcterms:modified xsi:type="dcterms:W3CDTF">2018-07-05T19:54:45Z</dcterms:modified>
</cp:coreProperties>
</file>