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78" r:id="rId5"/>
    <p:sldId id="259" r:id="rId6"/>
    <p:sldId id="260" r:id="rId7"/>
    <p:sldId id="262" r:id="rId8"/>
    <p:sldId id="261" r:id="rId9"/>
    <p:sldId id="263" r:id="rId10"/>
    <p:sldId id="264" r:id="rId11"/>
    <p:sldId id="276" r:id="rId12"/>
    <p:sldId id="277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dia Arnold" initials="LA" lastIdx="0" clrIdx="0">
    <p:extLst>
      <p:ext uri="{19B8F6BF-5375-455C-9EA6-DF929625EA0E}">
        <p15:presenceInfo xmlns:p15="http://schemas.microsoft.com/office/powerpoint/2012/main" userId="S-1-5-21-2751556418-30463742-747518010-23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9" autoAdjust="0"/>
    <p:restoredTop sz="94660"/>
  </p:normalViewPr>
  <p:slideViewPr>
    <p:cSldViewPr snapToGrid="0">
      <p:cViewPr varScale="1">
        <p:scale>
          <a:sx n="61" d="100"/>
          <a:sy n="61" d="100"/>
        </p:scale>
        <p:origin x="77" y="5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788970-ED9B-4060-88F7-70059610B94C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6548A9-C90E-49B7-88BB-B8553BD28BC3}">
      <dgm:prSet phldrT="[Text]"/>
      <dgm:spPr/>
      <dgm:t>
        <a:bodyPr/>
        <a:lstStyle/>
        <a:p>
          <a:r>
            <a:rPr lang="en-US" dirty="0" err="1" smtClean="0"/>
            <a:t>PgC</a:t>
          </a:r>
          <a:endParaRPr lang="en-US" dirty="0"/>
        </a:p>
      </dgm:t>
    </dgm:pt>
    <dgm:pt modelId="{AFAFC72B-AB7E-4933-9111-B57B55E70FF8}" type="parTrans" cxnId="{3B5B1A42-B59F-49AB-835C-81F0E197728D}">
      <dgm:prSet/>
      <dgm:spPr/>
      <dgm:t>
        <a:bodyPr/>
        <a:lstStyle/>
        <a:p>
          <a:endParaRPr lang="en-US"/>
        </a:p>
      </dgm:t>
    </dgm:pt>
    <dgm:pt modelId="{C6F99C69-72A1-41A8-9A5F-A8B240E7E39B}" type="sibTrans" cxnId="{3B5B1A42-B59F-49AB-835C-81F0E197728D}">
      <dgm:prSet/>
      <dgm:spPr/>
      <dgm:t>
        <a:bodyPr/>
        <a:lstStyle/>
        <a:p>
          <a:endParaRPr lang="en-US"/>
        </a:p>
      </dgm:t>
    </dgm:pt>
    <dgm:pt modelId="{A2B1A016-6A3B-476E-A236-50C20BDD628B}">
      <dgm:prSet phldrT="[Text]"/>
      <dgm:spPr/>
      <dgm:t>
        <a:bodyPr/>
        <a:lstStyle/>
        <a:p>
          <a:r>
            <a:rPr lang="en-US" dirty="0" smtClean="0"/>
            <a:t>CPD Internal </a:t>
          </a:r>
          <a:endParaRPr lang="en-US" dirty="0"/>
        </a:p>
      </dgm:t>
    </dgm:pt>
    <dgm:pt modelId="{17BA818F-D65C-475F-AB4C-00EAA182E85D}" type="parTrans" cxnId="{6D5C7956-2D53-4824-84DC-1A53B0E19329}">
      <dgm:prSet/>
      <dgm:spPr/>
      <dgm:t>
        <a:bodyPr/>
        <a:lstStyle/>
        <a:p>
          <a:endParaRPr lang="en-US"/>
        </a:p>
      </dgm:t>
    </dgm:pt>
    <dgm:pt modelId="{FFC1A112-8AEF-42C2-8411-7238316AE247}" type="sibTrans" cxnId="{6D5C7956-2D53-4824-84DC-1A53B0E19329}">
      <dgm:prSet/>
      <dgm:spPr/>
      <dgm:t>
        <a:bodyPr/>
        <a:lstStyle/>
        <a:p>
          <a:endParaRPr lang="en-US"/>
        </a:p>
      </dgm:t>
    </dgm:pt>
    <dgm:pt modelId="{A37B18B4-3975-4CDC-95BF-41E5319684D3}">
      <dgm:prSet phldrT="[Text]"/>
      <dgm:spPr/>
      <dgm:t>
        <a:bodyPr/>
        <a:lstStyle/>
        <a:p>
          <a:r>
            <a:rPr lang="en-US" dirty="0" smtClean="0"/>
            <a:t>Written Submission </a:t>
          </a:r>
          <a:endParaRPr lang="en-US" dirty="0"/>
        </a:p>
      </dgm:t>
    </dgm:pt>
    <dgm:pt modelId="{B42C188D-537D-4D84-B5BC-9C500ACDD87A}" type="parTrans" cxnId="{5503A904-8A9F-4A09-8450-A83FDEC64BF3}">
      <dgm:prSet/>
      <dgm:spPr/>
      <dgm:t>
        <a:bodyPr/>
        <a:lstStyle/>
        <a:p>
          <a:endParaRPr lang="en-US"/>
        </a:p>
      </dgm:t>
    </dgm:pt>
    <dgm:pt modelId="{F9F23886-233D-43CF-914B-69E4714400E6}" type="sibTrans" cxnId="{5503A904-8A9F-4A09-8450-A83FDEC64BF3}">
      <dgm:prSet/>
      <dgm:spPr/>
      <dgm:t>
        <a:bodyPr/>
        <a:lstStyle/>
        <a:p>
          <a:endParaRPr lang="en-US"/>
        </a:p>
      </dgm:t>
    </dgm:pt>
    <dgm:pt modelId="{4E43D342-6057-463C-9C0F-E94B71B2E4B3}">
      <dgm:prSet phldrT="[Text]"/>
      <dgm:spPr/>
      <dgm:t>
        <a:bodyPr/>
        <a:lstStyle/>
        <a:p>
          <a:r>
            <a:rPr lang="en-US" dirty="0" smtClean="0"/>
            <a:t>Research &amp; development</a:t>
          </a:r>
          <a:endParaRPr lang="en-US" dirty="0"/>
        </a:p>
      </dgm:t>
    </dgm:pt>
    <dgm:pt modelId="{68C27FB3-3CFD-403C-8258-494D506AFBCB}" type="parTrans" cxnId="{5A5A21F5-8AD5-4DF6-B290-A6B2F782A5DF}">
      <dgm:prSet/>
      <dgm:spPr/>
      <dgm:t>
        <a:bodyPr/>
        <a:lstStyle/>
        <a:p>
          <a:endParaRPr lang="en-US"/>
        </a:p>
      </dgm:t>
    </dgm:pt>
    <dgm:pt modelId="{01CC5ED3-162A-4362-8A9C-2544F5D255F3}" type="sibTrans" cxnId="{5A5A21F5-8AD5-4DF6-B290-A6B2F782A5DF}">
      <dgm:prSet/>
      <dgm:spPr/>
      <dgm:t>
        <a:bodyPr/>
        <a:lstStyle/>
        <a:p>
          <a:endParaRPr lang="en-US"/>
        </a:p>
      </dgm:t>
    </dgm:pt>
    <dgm:pt modelId="{222B8C93-0AF2-4DE3-88B9-489127002AF8}">
      <dgm:prSet phldrT="[Text]"/>
      <dgm:spPr/>
      <dgm:t>
        <a:bodyPr/>
        <a:lstStyle/>
        <a:p>
          <a:r>
            <a:rPr lang="en-US" dirty="0" smtClean="0"/>
            <a:t>Oral discussion </a:t>
          </a:r>
          <a:endParaRPr lang="en-US" dirty="0"/>
        </a:p>
      </dgm:t>
    </dgm:pt>
    <dgm:pt modelId="{BC679B7A-3213-42DD-8D6E-62E93267DB67}" type="parTrans" cxnId="{311CB651-5598-4956-B3CE-F18F5290F76B}">
      <dgm:prSet/>
      <dgm:spPr/>
      <dgm:t>
        <a:bodyPr/>
        <a:lstStyle/>
        <a:p>
          <a:endParaRPr lang="en-US"/>
        </a:p>
      </dgm:t>
    </dgm:pt>
    <dgm:pt modelId="{605D9FA2-2201-473C-AA44-45E23F248200}" type="sibTrans" cxnId="{311CB651-5598-4956-B3CE-F18F5290F76B}">
      <dgm:prSet/>
      <dgm:spPr/>
      <dgm:t>
        <a:bodyPr/>
        <a:lstStyle/>
        <a:p>
          <a:endParaRPr lang="en-US"/>
        </a:p>
      </dgm:t>
    </dgm:pt>
    <dgm:pt modelId="{5E2669FA-8ABD-4207-9C5D-C79B9DFB19CC}">
      <dgm:prSet phldrT="[Text]"/>
      <dgm:spPr/>
      <dgm:t>
        <a:bodyPr/>
        <a:lstStyle/>
        <a:p>
          <a:r>
            <a:rPr lang="en-US" dirty="0" smtClean="0"/>
            <a:t>Community</a:t>
          </a:r>
          <a:endParaRPr lang="en-US" dirty="0"/>
        </a:p>
      </dgm:t>
    </dgm:pt>
    <dgm:pt modelId="{F20A5AF8-101E-4E5F-8BE3-F6724821E2F9}" type="parTrans" cxnId="{36684C17-BAD1-4899-BB32-87E3EE44F6B6}">
      <dgm:prSet/>
      <dgm:spPr/>
      <dgm:t>
        <a:bodyPr/>
        <a:lstStyle/>
        <a:p>
          <a:endParaRPr lang="en-US"/>
        </a:p>
      </dgm:t>
    </dgm:pt>
    <dgm:pt modelId="{A52A2162-B758-4331-AA2F-B31569A1DAE5}" type="sibTrans" cxnId="{36684C17-BAD1-4899-BB32-87E3EE44F6B6}">
      <dgm:prSet/>
      <dgm:spPr/>
      <dgm:t>
        <a:bodyPr/>
        <a:lstStyle/>
        <a:p>
          <a:endParaRPr lang="en-US"/>
        </a:p>
      </dgm:t>
    </dgm:pt>
    <dgm:pt modelId="{006FCF10-7F92-4C1E-8E5C-4703885BC435}" type="pres">
      <dgm:prSet presAssocID="{55788970-ED9B-4060-88F7-70059610B94C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03F1D4E-1CBA-45F5-A344-39E9AA21A81A}" type="pres">
      <dgm:prSet presAssocID="{286548A9-C90E-49B7-88BB-B8553BD28BC3}" presName="composite" presStyleCnt="0"/>
      <dgm:spPr/>
      <dgm:t>
        <a:bodyPr/>
        <a:lstStyle/>
        <a:p>
          <a:endParaRPr lang="en-US"/>
        </a:p>
      </dgm:t>
    </dgm:pt>
    <dgm:pt modelId="{76FDDF8F-807B-4C20-B073-BF7353D70726}" type="pres">
      <dgm:prSet presAssocID="{286548A9-C90E-49B7-88BB-B8553BD28BC3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CDC0D8-0800-4099-8C89-9E7FB8FF28AE}" type="pres">
      <dgm:prSet presAssocID="{286548A9-C90E-49B7-88BB-B8553BD28BC3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0DFEE-150C-4B94-8BE0-2A98270022DD}" type="pres">
      <dgm:prSet presAssocID="{286548A9-C90E-49B7-88BB-B8553BD28BC3}" presName="BalanceSpacing" presStyleCnt="0"/>
      <dgm:spPr/>
      <dgm:t>
        <a:bodyPr/>
        <a:lstStyle/>
        <a:p>
          <a:endParaRPr lang="en-US"/>
        </a:p>
      </dgm:t>
    </dgm:pt>
    <dgm:pt modelId="{328F762E-9385-4567-B326-82776D8818C0}" type="pres">
      <dgm:prSet presAssocID="{286548A9-C90E-49B7-88BB-B8553BD28BC3}" presName="BalanceSpacing1" presStyleCnt="0"/>
      <dgm:spPr/>
      <dgm:t>
        <a:bodyPr/>
        <a:lstStyle/>
        <a:p>
          <a:endParaRPr lang="en-US"/>
        </a:p>
      </dgm:t>
    </dgm:pt>
    <dgm:pt modelId="{85FB1392-7A3D-4C96-ADDC-2308A29B21A8}" type="pres">
      <dgm:prSet presAssocID="{C6F99C69-72A1-41A8-9A5F-A8B240E7E39B}" presName="Accent1Text" presStyleLbl="node1" presStyleIdx="1" presStyleCnt="6"/>
      <dgm:spPr/>
      <dgm:t>
        <a:bodyPr/>
        <a:lstStyle/>
        <a:p>
          <a:endParaRPr lang="en-US"/>
        </a:p>
      </dgm:t>
    </dgm:pt>
    <dgm:pt modelId="{38BF4E90-7DA1-43CD-BC11-3BDDC347C4B3}" type="pres">
      <dgm:prSet presAssocID="{C6F99C69-72A1-41A8-9A5F-A8B240E7E39B}" presName="spaceBetweenRectangles" presStyleCnt="0"/>
      <dgm:spPr/>
      <dgm:t>
        <a:bodyPr/>
        <a:lstStyle/>
        <a:p>
          <a:endParaRPr lang="en-US"/>
        </a:p>
      </dgm:t>
    </dgm:pt>
    <dgm:pt modelId="{28AA07EA-27D6-4635-BE95-9C07A3B7827A}" type="pres">
      <dgm:prSet presAssocID="{A37B18B4-3975-4CDC-95BF-41E5319684D3}" presName="composite" presStyleCnt="0"/>
      <dgm:spPr/>
      <dgm:t>
        <a:bodyPr/>
        <a:lstStyle/>
        <a:p>
          <a:endParaRPr lang="en-US"/>
        </a:p>
      </dgm:t>
    </dgm:pt>
    <dgm:pt modelId="{30C15285-BFD3-4BD6-ADA8-402220694256}" type="pres">
      <dgm:prSet presAssocID="{A37B18B4-3975-4CDC-95BF-41E5319684D3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28AA49-B4CE-4E79-8776-3F375435DF76}" type="pres">
      <dgm:prSet presAssocID="{A37B18B4-3975-4CDC-95BF-41E5319684D3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04147E-C7C4-4F33-9B64-761A8B7738D8}" type="pres">
      <dgm:prSet presAssocID="{A37B18B4-3975-4CDC-95BF-41E5319684D3}" presName="BalanceSpacing" presStyleCnt="0"/>
      <dgm:spPr/>
      <dgm:t>
        <a:bodyPr/>
        <a:lstStyle/>
        <a:p>
          <a:endParaRPr lang="en-US"/>
        </a:p>
      </dgm:t>
    </dgm:pt>
    <dgm:pt modelId="{F02B244E-1E9E-4BCE-95AD-5497B64D499E}" type="pres">
      <dgm:prSet presAssocID="{A37B18B4-3975-4CDC-95BF-41E5319684D3}" presName="BalanceSpacing1" presStyleCnt="0"/>
      <dgm:spPr/>
      <dgm:t>
        <a:bodyPr/>
        <a:lstStyle/>
        <a:p>
          <a:endParaRPr lang="en-US"/>
        </a:p>
      </dgm:t>
    </dgm:pt>
    <dgm:pt modelId="{6B0D8006-9E3E-40C0-9997-DAC3AADCE276}" type="pres">
      <dgm:prSet presAssocID="{F9F23886-233D-43CF-914B-69E4714400E6}" presName="Accent1Text" presStyleLbl="node1" presStyleIdx="3" presStyleCnt="6"/>
      <dgm:spPr/>
      <dgm:t>
        <a:bodyPr/>
        <a:lstStyle/>
        <a:p>
          <a:endParaRPr lang="en-US"/>
        </a:p>
      </dgm:t>
    </dgm:pt>
    <dgm:pt modelId="{FE72BEAF-89A7-4AC6-A3BD-A8A0555C4066}" type="pres">
      <dgm:prSet presAssocID="{F9F23886-233D-43CF-914B-69E4714400E6}" presName="spaceBetweenRectangles" presStyleCnt="0"/>
      <dgm:spPr/>
      <dgm:t>
        <a:bodyPr/>
        <a:lstStyle/>
        <a:p>
          <a:endParaRPr lang="en-US"/>
        </a:p>
      </dgm:t>
    </dgm:pt>
    <dgm:pt modelId="{F65D8674-5E9D-44E9-AACB-9DBE4919B596}" type="pres">
      <dgm:prSet presAssocID="{222B8C93-0AF2-4DE3-88B9-489127002AF8}" presName="composite" presStyleCnt="0"/>
      <dgm:spPr/>
      <dgm:t>
        <a:bodyPr/>
        <a:lstStyle/>
        <a:p>
          <a:endParaRPr lang="en-US"/>
        </a:p>
      </dgm:t>
    </dgm:pt>
    <dgm:pt modelId="{6DB56705-E1A1-4733-9004-FD6A78F5EBB6}" type="pres">
      <dgm:prSet presAssocID="{222B8C93-0AF2-4DE3-88B9-489127002AF8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BFCF14-4B5F-4DB7-AFE3-E57F70A1FAFB}" type="pres">
      <dgm:prSet presAssocID="{222B8C93-0AF2-4DE3-88B9-489127002AF8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207F8C-E649-409C-B1A3-1ECBC1BF1C38}" type="pres">
      <dgm:prSet presAssocID="{222B8C93-0AF2-4DE3-88B9-489127002AF8}" presName="BalanceSpacing" presStyleCnt="0"/>
      <dgm:spPr/>
      <dgm:t>
        <a:bodyPr/>
        <a:lstStyle/>
        <a:p>
          <a:endParaRPr lang="en-US"/>
        </a:p>
      </dgm:t>
    </dgm:pt>
    <dgm:pt modelId="{6592509F-C97E-4816-BA08-EA200669F4EB}" type="pres">
      <dgm:prSet presAssocID="{222B8C93-0AF2-4DE3-88B9-489127002AF8}" presName="BalanceSpacing1" presStyleCnt="0"/>
      <dgm:spPr/>
      <dgm:t>
        <a:bodyPr/>
        <a:lstStyle/>
        <a:p>
          <a:endParaRPr lang="en-US"/>
        </a:p>
      </dgm:t>
    </dgm:pt>
    <dgm:pt modelId="{F3B37F69-2063-45B8-8029-8856B6754788}" type="pres">
      <dgm:prSet presAssocID="{605D9FA2-2201-473C-AA44-45E23F248200}" presName="Accent1Text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EA1004D7-4A29-4A03-8AE6-51637B128C46}" type="presOf" srcId="{5E2669FA-8ABD-4207-9C5D-C79B9DFB19CC}" destId="{C2BFCF14-4B5F-4DB7-AFE3-E57F70A1FAFB}" srcOrd="0" destOrd="0" presId="urn:microsoft.com/office/officeart/2008/layout/AlternatingHexagons"/>
    <dgm:cxn modelId="{E8D23056-8A07-4B8E-BB7B-5ECFF31E3924}" type="presOf" srcId="{286548A9-C90E-49B7-88BB-B8553BD28BC3}" destId="{76FDDF8F-807B-4C20-B073-BF7353D70726}" srcOrd="0" destOrd="0" presId="urn:microsoft.com/office/officeart/2008/layout/AlternatingHexagons"/>
    <dgm:cxn modelId="{8B2DA5B9-D92B-4679-AAD4-7CD11DB6BBDD}" type="presOf" srcId="{4E43D342-6057-463C-9C0F-E94B71B2E4B3}" destId="{A328AA49-B4CE-4E79-8776-3F375435DF76}" srcOrd="0" destOrd="0" presId="urn:microsoft.com/office/officeart/2008/layout/AlternatingHexagons"/>
    <dgm:cxn modelId="{D54132AD-3238-443F-8CD4-467095D81284}" type="presOf" srcId="{222B8C93-0AF2-4DE3-88B9-489127002AF8}" destId="{6DB56705-E1A1-4733-9004-FD6A78F5EBB6}" srcOrd="0" destOrd="0" presId="urn:microsoft.com/office/officeart/2008/layout/AlternatingHexagons"/>
    <dgm:cxn modelId="{3B5B1A42-B59F-49AB-835C-81F0E197728D}" srcId="{55788970-ED9B-4060-88F7-70059610B94C}" destId="{286548A9-C90E-49B7-88BB-B8553BD28BC3}" srcOrd="0" destOrd="0" parTransId="{AFAFC72B-AB7E-4933-9111-B57B55E70FF8}" sibTransId="{C6F99C69-72A1-41A8-9A5F-A8B240E7E39B}"/>
    <dgm:cxn modelId="{6D5C7956-2D53-4824-84DC-1A53B0E19329}" srcId="{286548A9-C90E-49B7-88BB-B8553BD28BC3}" destId="{A2B1A016-6A3B-476E-A236-50C20BDD628B}" srcOrd="0" destOrd="0" parTransId="{17BA818F-D65C-475F-AB4C-00EAA182E85D}" sibTransId="{FFC1A112-8AEF-42C2-8411-7238316AE247}"/>
    <dgm:cxn modelId="{311CB651-5598-4956-B3CE-F18F5290F76B}" srcId="{55788970-ED9B-4060-88F7-70059610B94C}" destId="{222B8C93-0AF2-4DE3-88B9-489127002AF8}" srcOrd="2" destOrd="0" parTransId="{BC679B7A-3213-42DD-8D6E-62E93267DB67}" sibTransId="{605D9FA2-2201-473C-AA44-45E23F248200}"/>
    <dgm:cxn modelId="{FAC4995B-4304-461C-B2F4-65950281E835}" type="presOf" srcId="{F9F23886-233D-43CF-914B-69E4714400E6}" destId="{6B0D8006-9E3E-40C0-9997-DAC3AADCE276}" srcOrd="0" destOrd="0" presId="urn:microsoft.com/office/officeart/2008/layout/AlternatingHexagons"/>
    <dgm:cxn modelId="{5A5A21F5-8AD5-4DF6-B290-A6B2F782A5DF}" srcId="{A37B18B4-3975-4CDC-95BF-41E5319684D3}" destId="{4E43D342-6057-463C-9C0F-E94B71B2E4B3}" srcOrd="0" destOrd="0" parTransId="{68C27FB3-3CFD-403C-8258-494D506AFBCB}" sibTransId="{01CC5ED3-162A-4362-8A9C-2544F5D255F3}"/>
    <dgm:cxn modelId="{DE660AA0-479C-43E6-B1E6-F77C9AF256DC}" type="presOf" srcId="{55788970-ED9B-4060-88F7-70059610B94C}" destId="{006FCF10-7F92-4C1E-8E5C-4703885BC435}" srcOrd="0" destOrd="0" presId="urn:microsoft.com/office/officeart/2008/layout/AlternatingHexagons"/>
    <dgm:cxn modelId="{CF25ACF2-80EE-462D-831A-7525D00FCEEF}" type="presOf" srcId="{C6F99C69-72A1-41A8-9A5F-A8B240E7E39B}" destId="{85FB1392-7A3D-4C96-ADDC-2308A29B21A8}" srcOrd="0" destOrd="0" presId="urn:microsoft.com/office/officeart/2008/layout/AlternatingHexagons"/>
    <dgm:cxn modelId="{36684C17-BAD1-4899-BB32-87E3EE44F6B6}" srcId="{222B8C93-0AF2-4DE3-88B9-489127002AF8}" destId="{5E2669FA-8ABD-4207-9C5D-C79B9DFB19CC}" srcOrd="0" destOrd="0" parTransId="{F20A5AF8-101E-4E5F-8BE3-F6724821E2F9}" sibTransId="{A52A2162-B758-4331-AA2F-B31569A1DAE5}"/>
    <dgm:cxn modelId="{465F33D7-E029-44F8-BD8C-83252B0D6A25}" type="presOf" srcId="{A37B18B4-3975-4CDC-95BF-41E5319684D3}" destId="{30C15285-BFD3-4BD6-ADA8-402220694256}" srcOrd="0" destOrd="0" presId="urn:microsoft.com/office/officeart/2008/layout/AlternatingHexagons"/>
    <dgm:cxn modelId="{5503A904-8A9F-4A09-8450-A83FDEC64BF3}" srcId="{55788970-ED9B-4060-88F7-70059610B94C}" destId="{A37B18B4-3975-4CDC-95BF-41E5319684D3}" srcOrd="1" destOrd="0" parTransId="{B42C188D-537D-4D84-B5BC-9C500ACDD87A}" sibTransId="{F9F23886-233D-43CF-914B-69E4714400E6}"/>
    <dgm:cxn modelId="{BF48F12D-06C9-4A3E-9106-3427D30C917A}" type="presOf" srcId="{A2B1A016-6A3B-476E-A236-50C20BDD628B}" destId="{ADCDC0D8-0800-4099-8C89-9E7FB8FF28AE}" srcOrd="0" destOrd="0" presId="urn:microsoft.com/office/officeart/2008/layout/AlternatingHexagons"/>
    <dgm:cxn modelId="{D7C2298A-7D0E-4033-B5A9-C5BAE8E7CAD3}" type="presOf" srcId="{605D9FA2-2201-473C-AA44-45E23F248200}" destId="{F3B37F69-2063-45B8-8029-8856B6754788}" srcOrd="0" destOrd="0" presId="urn:microsoft.com/office/officeart/2008/layout/AlternatingHexagons"/>
    <dgm:cxn modelId="{AD786748-0337-49CE-B59D-057EF0DF92B8}" type="presParOf" srcId="{006FCF10-7F92-4C1E-8E5C-4703885BC435}" destId="{803F1D4E-1CBA-45F5-A344-39E9AA21A81A}" srcOrd="0" destOrd="0" presId="urn:microsoft.com/office/officeart/2008/layout/AlternatingHexagons"/>
    <dgm:cxn modelId="{39749B31-ECB9-4B2D-B8A1-027709FF1D6A}" type="presParOf" srcId="{803F1D4E-1CBA-45F5-A344-39E9AA21A81A}" destId="{76FDDF8F-807B-4C20-B073-BF7353D70726}" srcOrd="0" destOrd="0" presId="urn:microsoft.com/office/officeart/2008/layout/AlternatingHexagons"/>
    <dgm:cxn modelId="{4E01516B-18DC-449D-BC82-1D214A6D5BC7}" type="presParOf" srcId="{803F1D4E-1CBA-45F5-A344-39E9AA21A81A}" destId="{ADCDC0D8-0800-4099-8C89-9E7FB8FF28AE}" srcOrd="1" destOrd="0" presId="urn:microsoft.com/office/officeart/2008/layout/AlternatingHexagons"/>
    <dgm:cxn modelId="{60AA8640-034B-46D1-A296-0FC3293D4BFD}" type="presParOf" srcId="{803F1D4E-1CBA-45F5-A344-39E9AA21A81A}" destId="{5700DFEE-150C-4B94-8BE0-2A98270022DD}" srcOrd="2" destOrd="0" presId="urn:microsoft.com/office/officeart/2008/layout/AlternatingHexagons"/>
    <dgm:cxn modelId="{2D65CC8D-E331-4FEC-AA45-B704CCE144A4}" type="presParOf" srcId="{803F1D4E-1CBA-45F5-A344-39E9AA21A81A}" destId="{328F762E-9385-4567-B326-82776D8818C0}" srcOrd="3" destOrd="0" presId="urn:microsoft.com/office/officeart/2008/layout/AlternatingHexagons"/>
    <dgm:cxn modelId="{0E17973D-E63F-4F46-82D2-17F86BB385D9}" type="presParOf" srcId="{803F1D4E-1CBA-45F5-A344-39E9AA21A81A}" destId="{85FB1392-7A3D-4C96-ADDC-2308A29B21A8}" srcOrd="4" destOrd="0" presId="urn:microsoft.com/office/officeart/2008/layout/AlternatingHexagons"/>
    <dgm:cxn modelId="{414B586B-F13D-45F7-A252-298474AEFB21}" type="presParOf" srcId="{006FCF10-7F92-4C1E-8E5C-4703885BC435}" destId="{38BF4E90-7DA1-43CD-BC11-3BDDC347C4B3}" srcOrd="1" destOrd="0" presId="urn:microsoft.com/office/officeart/2008/layout/AlternatingHexagons"/>
    <dgm:cxn modelId="{283B61CF-D9EC-42EB-B548-88718B5DFD55}" type="presParOf" srcId="{006FCF10-7F92-4C1E-8E5C-4703885BC435}" destId="{28AA07EA-27D6-4635-BE95-9C07A3B7827A}" srcOrd="2" destOrd="0" presId="urn:microsoft.com/office/officeart/2008/layout/AlternatingHexagons"/>
    <dgm:cxn modelId="{CAACEB45-86F8-4167-9484-42125CC6F3F4}" type="presParOf" srcId="{28AA07EA-27D6-4635-BE95-9C07A3B7827A}" destId="{30C15285-BFD3-4BD6-ADA8-402220694256}" srcOrd="0" destOrd="0" presId="urn:microsoft.com/office/officeart/2008/layout/AlternatingHexagons"/>
    <dgm:cxn modelId="{B4BE536E-4E8B-4F05-BC98-81465AE6FDC7}" type="presParOf" srcId="{28AA07EA-27D6-4635-BE95-9C07A3B7827A}" destId="{A328AA49-B4CE-4E79-8776-3F375435DF76}" srcOrd="1" destOrd="0" presId="urn:microsoft.com/office/officeart/2008/layout/AlternatingHexagons"/>
    <dgm:cxn modelId="{0EDCE38B-22A5-4D23-8425-3022B8B72907}" type="presParOf" srcId="{28AA07EA-27D6-4635-BE95-9C07A3B7827A}" destId="{B504147E-C7C4-4F33-9B64-761A8B7738D8}" srcOrd="2" destOrd="0" presId="urn:microsoft.com/office/officeart/2008/layout/AlternatingHexagons"/>
    <dgm:cxn modelId="{7E5BDB08-1545-4D6B-BDFD-993B6D0DFAE2}" type="presParOf" srcId="{28AA07EA-27D6-4635-BE95-9C07A3B7827A}" destId="{F02B244E-1E9E-4BCE-95AD-5497B64D499E}" srcOrd="3" destOrd="0" presId="urn:microsoft.com/office/officeart/2008/layout/AlternatingHexagons"/>
    <dgm:cxn modelId="{0C85D323-D703-4676-A44C-03D303BC749D}" type="presParOf" srcId="{28AA07EA-27D6-4635-BE95-9C07A3B7827A}" destId="{6B0D8006-9E3E-40C0-9997-DAC3AADCE276}" srcOrd="4" destOrd="0" presId="urn:microsoft.com/office/officeart/2008/layout/AlternatingHexagons"/>
    <dgm:cxn modelId="{0D594042-21BE-44A7-AA2C-0E31E8222A87}" type="presParOf" srcId="{006FCF10-7F92-4C1E-8E5C-4703885BC435}" destId="{FE72BEAF-89A7-4AC6-A3BD-A8A0555C4066}" srcOrd="3" destOrd="0" presId="urn:microsoft.com/office/officeart/2008/layout/AlternatingHexagons"/>
    <dgm:cxn modelId="{66186783-7F0C-4E50-AA47-C356046787C7}" type="presParOf" srcId="{006FCF10-7F92-4C1E-8E5C-4703885BC435}" destId="{F65D8674-5E9D-44E9-AACB-9DBE4919B596}" srcOrd="4" destOrd="0" presId="urn:microsoft.com/office/officeart/2008/layout/AlternatingHexagons"/>
    <dgm:cxn modelId="{D53C5E05-D188-47DE-AC17-4B6D9F9A766F}" type="presParOf" srcId="{F65D8674-5E9D-44E9-AACB-9DBE4919B596}" destId="{6DB56705-E1A1-4733-9004-FD6A78F5EBB6}" srcOrd="0" destOrd="0" presId="urn:microsoft.com/office/officeart/2008/layout/AlternatingHexagons"/>
    <dgm:cxn modelId="{0837E082-08ED-4C21-B265-90670FA2B82E}" type="presParOf" srcId="{F65D8674-5E9D-44E9-AACB-9DBE4919B596}" destId="{C2BFCF14-4B5F-4DB7-AFE3-E57F70A1FAFB}" srcOrd="1" destOrd="0" presId="urn:microsoft.com/office/officeart/2008/layout/AlternatingHexagons"/>
    <dgm:cxn modelId="{BCE23B72-8A96-462D-8002-0F30453D7C68}" type="presParOf" srcId="{F65D8674-5E9D-44E9-AACB-9DBE4919B596}" destId="{8E207F8C-E649-409C-B1A3-1ECBC1BF1C38}" srcOrd="2" destOrd="0" presId="urn:microsoft.com/office/officeart/2008/layout/AlternatingHexagons"/>
    <dgm:cxn modelId="{8087CD90-6859-4C1A-91A8-0D4972488EE3}" type="presParOf" srcId="{F65D8674-5E9D-44E9-AACB-9DBE4919B596}" destId="{6592509F-C97E-4816-BA08-EA200669F4EB}" srcOrd="3" destOrd="0" presId="urn:microsoft.com/office/officeart/2008/layout/AlternatingHexagons"/>
    <dgm:cxn modelId="{5B607B54-8266-4CE6-966C-08DC0299913B}" type="presParOf" srcId="{F65D8674-5E9D-44E9-AACB-9DBE4919B596}" destId="{F3B37F69-2063-45B8-8029-8856B6754788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FDDF8F-807B-4C20-B073-BF7353D70726}">
      <dsp:nvSpPr>
        <dsp:cNvPr id="0" name=""/>
        <dsp:cNvSpPr/>
      </dsp:nvSpPr>
      <dsp:spPr>
        <a:xfrm rot="5400000">
          <a:off x="3506806" y="130656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PgC</a:t>
          </a:r>
          <a:endParaRPr lang="en-US" sz="1800" kern="1200" dirty="0"/>
        </a:p>
      </dsp:txBody>
      <dsp:txXfrm rot="-5400000">
        <a:off x="3909687" y="313106"/>
        <a:ext cx="1202866" cy="1382606"/>
      </dsp:txXfrm>
    </dsp:sp>
    <dsp:sp modelId="{ADCDC0D8-0800-4099-8C89-9E7FB8FF28AE}">
      <dsp:nvSpPr>
        <dsp:cNvPr id="0" name=""/>
        <dsp:cNvSpPr/>
      </dsp:nvSpPr>
      <dsp:spPr>
        <a:xfrm>
          <a:off x="5437901" y="401821"/>
          <a:ext cx="2241629" cy="12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CPD Internal </a:t>
          </a:r>
          <a:endParaRPr lang="en-US" sz="1800" kern="1200" dirty="0"/>
        </a:p>
      </dsp:txBody>
      <dsp:txXfrm>
        <a:off x="5437901" y="401821"/>
        <a:ext cx="2241629" cy="1205177"/>
      </dsp:txXfrm>
    </dsp:sp>
    <dsp:sp modelId="{85FB1392-7A3D-4C96-ADDC-2308A29B21A8}">
      <dsp:nvSpPr>
        <dsp:cNvPr id="0" name=""/>
        <dsp:cNvSpPr/>
      </dsp:nvSpPr>
      <dsp:spPr>
        <a:xfrm rot="5400000">
          <a:off x="1619499" y="130656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2022380" y="313106"/>
        <a:ext cx="1202866" cy="1382606"/>
      </dsp:txXfrm>
    </dsp:sp>
    <dsp:sp modelId="{30C15285-BFD3-4BD6-ADA8-402220694256}">
      <dsp:nvSpPr>
        <dsp:cNvPr id="0" name=""/>
        <dsp:cNvSpPr/>
      </dsp:nvSpPr>
      <dsp:spPr>
        <a:xfrm rot="5400000">
          <a:off x="2559537" y="1835580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Written Submission </a:t>
          </a:r>
          <a:endParaRPr lang="en-US" sz="1800" kern="1200" dirty="0"/>
        </a:p>
      </dsp:txBody>
      <dsp:txXfrm rot="-5400000">
        <a:off x="2962418" y="2018030"/>
        <a:ext cx="1202866" cy="1382606"/>
      </dsp:txXfrm>
    </dsp:sp>
    <dsp:sp modelId="{A328AA49-B4CE-4E79-8776-3F375435DF76}">
      <dsp:nvSpPr>
        <dsp:cNvPr id="0" name=""/>
        <dsp:cNvSpPr/>
      </dsp:nvSpPr>
      <dsp:spPr>
        <a:xfrm>
          <a:off x="448468" y="2106744"/>
          <a:ext cx="2169318" cy="12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Research &amp; development</a:t>
          </a:r>
          <a:endParaRPr lang="en-US" sz="1800" kern="1200" dirty="0"/>
        </a:p>
      </dsp:txBody>
      <dsp:txXfrm>
        <a:off x="448468" y="2106744"/>
        <a:ext cx="2169318" cy="1205177"/>
      </dsp:txXfrm>
    </dsp:sp>
    <dsp:sp modelId="{6B0D8006-9E3E-40C0-9997-DAC3AADCE276}">
      <dsp:nvSpPr>
        <dsp:cNvPr id="0" name=""/>
        <dsp:cNvSpPr/>
      </dsp:nvSpPr>
      <dsp:spPr>
        <a:xfrm rot="5400000">
          <a:off x="4446844" y="1835580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4849725" y="2018030"/>
        <a:ext cx="1202866" cy="1382606"/>
      </dsp:txXfrm>
    </dsp:sp>
    <dsp:sp modelId="{6DB56705-E1A1-4733-9004-FD6A78F5EBB6}">
      <dsp:nvSpPr>
        <dsp:cNvPr id="0" name=""/>
        <dsp:cNvSpPr/>
      </dsp:nvSpPr>
      <dsp:spPr>
        <a:xfrm rot="5400000">
          <a:off x="3506806" y="3540503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Oral discussion </a:t>
          </a:r>
          <a:endParaRPr lang="en-US" sz="1800" kern="1200" dirty="0"/>
        </a:p>
      </dsp:txBody>
      <dsp:txXfrm rot="-5400000">
        <a:off x="3909687" y="3722953"/>
        <a:ext cx="1202866" cy="1382606"/>
      </dsp:txXfrm>
    </dsp:sp>
    <dsp:sp modelId="{C2BFCF14-4B5F-4DB7-AFE3-E57F70A1FAFB}">
      <dsp:nvSpPr>
        <dsp:cNvPr id="0" name=""/>
        <dsp:cNvSpPr/>
      </dsp:nvSpPr>
      <dsp:spPr>
        <a:xfrm>
          <a:off x="5437901" y="3811668"/>
          <a:ext cx="2241629" cy="12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Community</a:t>
          </a:r>
          <a:endParaRPr lang="en-US" sz="1800" kern="1200" dirty="0"/>
        </a:p>
      </dsp:txBody>
      <dsp:txXfrm>
        <a:off x="5437901" y="3811668"/>
        <a:ext cx="2241629" cy="1205177"/>
      </dsp:txXfrm>
    </dsp:sp>
    <dsp:sp modelId="{F3B37F69-2063-45B8-8029-8856B6754788}">
      <dsp:nvSpPr>
        <dsp:cNvPr id="0" name=""/>
        <dsp:cNvSpPr/>
      </dsp:nvSpPr>
      <dsp:spPr>
        <a:xfrm rot="5400000">
          <a:off x="1619499" y="3540503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2022380" y="3722953"/>
        <a:ext cx="1202866" cy="1382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3C185-75BA-49C2-B456-58D92CA6794C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37152-AE99-4153-A53E-8B6728C08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418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42581" y="2846042"/>
            <a:ext cx="10310284" cy="7413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42581" y="3587386"/>
            <a:ext cx="7200900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208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42581" y="2846042"/>
            <a:ext cx="10310284" cy="69142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42581" y="3587386"/>
            <a:ext cx="7200900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7136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217597"/>
            <a:ext cx="10972800" cy="29085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 descr="HAU_PP_Backgrounds 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42581" y="2237564"/>
            <a:ext cx="7200900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42581" y="2846042"/>
            <a:ext cx="10310284" cy="16097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7776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AU_PP_Backgrounds 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42581" y="2237564"/>
            <a:ext cx="7200900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42581" y="2846042"/>
            <a:ext cx="10310284" cy="16097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2890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AU_PP_Backgrounds 7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42581" y="2237564"/>
            <a:ext cx="7200900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42581" y="2846042"/>
            <a:ext cx="10310284" cy="16097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206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AU_PP_Backgrounds 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42581" y="2237564"/>
            <a:ext cx="7200900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42581" y="2846042"/>
            <a:ext cx="10310284" cy="16097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3942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AU_PP_Backgrounds 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42581" y="2237564"/>
            <a:ext cx="7200900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42581" y="2846042"/>
            <a:ext cx="10310284" cy="16097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534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U_PP_Backgrounds 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42581" y="2237564"/>
            <a:ext cx="7200900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42581" y="2846042"/>
            <a:ext cx="10310284" cy="16097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5778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4785" y="838201"/>
            <a:ext cx="11152716" cy="54721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42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452438"/>
            <a:ext cx="12192000" cy="64055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42581" y="2237564"/>
            <a:ext cx="7200900" cy="452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42581" y="2846042"/>
            <a:ext cx="10310284" cy="16097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1587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49134"/>
            <a:ext cx="12192000" cy="640886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4785" y="5046877"/>
            <a:ext cx="11152716" cy="16490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452439"/>
            <a:ext cx="12192000" cy="424202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06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49134"/>
            <a:ext cx="12192000" cy="640886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Seeding creativity: Putting PebblePad at the heart of Academic Development</a:t>
            </a:r>
            <a:endParaRPr lang="en-US" sz="180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4785" y="838201"/>
            <a:ext cx="11152716" cy="54721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2754922" y="6399491"/>
            <a:ext cx="668215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>
                    <a:lumMod val="85000"/>
                  </a:schemeClr>
                </a:solidFill>
              </a:rPr>
              <a:t>Lydia Arnold			@</a:t>
            </a:r>
            <a:r>
              <a:rPr lang="en-GB" b="1" dirty="0" err="1" smtClean="0">
                <a:solidFill>
                  <a:schemeClr val="bg1">
                    <a:lumMod val="85000"/>
                  </a:schemeClr>
                </a:solidFill>
              </a:rPr>
              <a:t>HarperEdDev</a:t>
            </a:r>
            <a:r>
              <a:rPr lang="en-GB" b="1" dirty="0" smtClean="0">
                <a:solidFill>
                  <a:schemeClr val="bg1">
                    <a:lumMod val="85000"/>
                  </a:schemeClr>
                </a:solidFill>
              </a:rPr>
              <a:t>			lydiaarnold.net</a:t>
            </a:r>
            <a:endParaRPr lang="en-GB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762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CE9D-28C2-4D82-9F03-1F05DA8263EF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E57-F289-4596-84CE-A718E4E02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37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U_PP_Crest_Single.pd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78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400" b="1" i="0" kern="1200" baseline="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Seeding creativity: Putting </a:t>
            </a:r>
            <a:r>
              <a:rPr lang="en-US" sz="4000" dirty="0" err="1"/>
              <a:t>PebblePad</a:t>
            </a:r>
            <a:r>
              <a:rPr lang="en-US" sz="4000" dirty="0"/>
              <a:t> at the heart of Academic Development</a:t>
            </a: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mtClean="0"/>
              <a:t>Dr Lydia </a:t>
            </a:r>
            <a:r>
              <a:rPr lang="en-GB" dirty="0" smtClean="0"/>
              <a:t>Arnold</a:t>
            </a:r>
          </a:p>
          <a:p>
            <a:r>
              <a:rPr lang="en-GB" dirty="0" smtClean="0"/>
              <a:t>PFHEA NTF CMALT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626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9154" y="784103"/>
            <a:ext cx="5673153" cy="5472113"/>
          </a:xfrm>
        </p:spPr>
        <p:txBody>
          <a:bodyPr/>
          <a:lstStyle/>
          <a:p>
            <a:r>
              <a:rPr lang="en-GB" dirty="0" smtClean="0"/>
              <a:t>Small (perfectly formed) </a:t>
            </a:r>
          </a:p>
          <a:p>
            <a:endParaRPr lang="en-GB" dirty="0"/>
          </a:p>
          <a:p>
            <a:r>
              <a:rPr lang="en-GB" dirty="0" smtClean="0"/>
              <a:t>Specialist </a:t>
            </a:r>
          </a:p>
          <a:p>
            <a:endParaRPr lang="en-GB" dirty="0"/>
          </a:p>
          <a:p>
            <a:r>
              <a:rPr lang="en-GB" dirty="0" smtClean="0"/>
              <a:t>Sustainable </a:t>
            </a:r>
          </a:p>
          <a:p>
            <a:endParaRPr lang="en-GB" dirty="0"/>
          </a:p>
          <a:p>
            <a:r>
              <a:rPr lang="en-GB" dirty="0" smtClean="0"/>
              <a:t>Seed change</a:t>
            </a:r>
            <a:endParaRPr lang="en-GB" dirty="0"/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601" y="1713766"/>
            <a:ext cx="5643642" cy="327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94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94785" y="838201"/>
            <a:ext cx="4570275" cy="5472113"/>
          </a:xfrm>
        </p:spPr>
        <p:txBody>
          <a:bodyPr/>
          <a:lstStyle/>
          <a:p>
            <a:r>
              <a:rPr lang="en-GB" sz="5400" dirty="0" smtClean="0"/>
              <a:t>3 ways </a:t>
            </a:r>
            <a:r>
              <a:rPr lang="en-GB" sz="5400" b="0" dirty="0" smtClean="0"/>
              <a:t>to Fellowship</a:t>
            </a:r>
          </a:p>
          <a:p>
            <a:endParaRPr lang="en-GB" sz="5400" dirty="0" smtClean="0"/>
          </a:p>
          <a:p>
            <a:r>
              <a:rPr lang="en-GB" sz="5400" dirty="0" smtClean="0"/>
              <a:t> </a:t>
            </a:r>
            <a:endParaRPr lang="en-GB" sz="54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621856586"/>
              </p:ext>
            </p:extLst>
          </p:nvPr>
        </p:nvGraphicFramePr>
        <p:xfrm>
          <a:off x="5165060" y="64169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264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patchwo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01" y="-475678"/>
            <a:ext cx="12211201" cy="814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41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 smtClean="0"/>
              <a:t>PgC</a:t>
            </a:r>
            <a:r>
              <a:rPr lang="en-GB" dirty="0" smtClean="0"/>
              <a:t> Looking Back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63" y="1699200"/>
            <a:ext cx="7150212" cy="378011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cxnSp>
        <p:nvCxnSpPr>
          <p:cNvPr id="6" name="Straight Arrow Connector 5"/>
          <p:cNvCxnSpPr/>
          <p:nvPr/>
        </p:nvCxnSpPr>
        <p:spPr>
          <a:xfrm flipH="1">
            <a:off x="6475943" y="1197935"/>
            <a:ext cx="2710587" cy="609489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3963117" y="4564912"/>
            <a:ext cx="4493311" cy="761889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168295" y="1099035"/>
            <a:ext cx="2076893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D</a:t>
            </a:r>
            <a:r>
              <a:rPr lang="en-GB" dirty="0" smtClean="0"/>
              <a:t>isproportionate  effort! Text and pointlessness. 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8456428" y="4055067"/>
            <a:ext cx="2076893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A glorified repository?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718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68168" y="965024"/>
            <a:ext cx="3751032" cy="734176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800" dirty="0" smtClean="0"/>
              <a:t>The </a:t>
            </a:r>
            <a:r>
              <a:rPr lang="en-GB" sz="2800" dirty="0" smtClean="0"/>
              <a:t>epiphany</a:t>
            </a:r>
          </a:p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smtClean="0"/>
              <a:t>Staff created exemplars – walking the walk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smtClean="0"/>
              <a:t>More empathy with student issues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smtClean="0"/>
              <a:t>More able to support technical differences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smtClean="0"/>
              <a:t>Setting the initial expectations </a:t>
            </a:r>
            <a:r>
              <a:rPr lang="en-GB" sz="2000" dirty="0" smtClean="0"/>
              <a:t>  </a:t>
            </a:r>
            <a:endParaRPr lang="en-GB" sz="20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3074" name="Picture 2" descr="Image result for wal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898" y="1414141"/>
            <a:ext cx="6226825" cy="350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34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-47178" b="47178"/>
          <a:stretch/>
        </p:blipFill>
        <p:spPr>
          <a:xfrm>
            <a:off x="1079029" y="-582041"/>
            <a:ext cx="3945340" cy="26222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433" y="2791004"/>
            <a:ext cx="6351242" cy="34129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4369" y="1473272"/>
            <a:ext cx="4914671" cy="1386541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7912800" y="2376000"/>
            <a:ext cx="3240000" cy="2923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64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086" y="1891963"/>
            <a:ext cx="5002902" cy="3457749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82" y="1891340"/>
            <a:ext cx="4916690" cy="3244967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8601360" y="4600186"/>
            <a:ext cx="316177" cy="9692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038865" y="4187219"/>
            <a:ext cx="928577" cy="11624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834688" y="2011088"/>
            <a:ext cx="2261191" cy="36717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11579" y="5349712"/>
            <a:ext cx="239152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Teaching observations by video (Design this in to add value ) 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912748" y="5682865"/>
            <a:ext cx="174773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Personalisation by discipline 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8289019" y="5614376"/>
            <a:ext cx="174773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Video creation 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660753" y="660234"/>
            <a:ext cx="4912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Design it in!</a:t>
            </a:r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1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342914" y="1497420"/>
            <a:ext cx="4593903" cy="777948"/>
          </a:xfrm>
        </p:spPr>
        <p:txBody>
          <a:bodyPr/>
          <a:lstStyle/>
          <a:p>
            <a:r>
              <a:rPr lang="en-GB" dirty="0" smtClean="0"/>
              <a:t>Mapping templates </a:t>
            </a:r>
          </a:p>
          <a:p>
            <a:endParaRPr lang="en-GB" dirty="0"/>
          </a:p>
          <a:p>
            <a:r>
              <a:rPr lang="en-GB" dirty="0" smtClean="0"/>
              <a:t>Hyperlinks and tags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35" y="580960"/>
            <a:ext cx="6634717" cy="5700303"/>
          </a:xfrm>
          <a:prstGeom prst="rect">
            <a:avLst/>
          </a:prstGeom>
          <a:solidFill>
            <a:srgbClr val="000000">
              <a:shade val="95000"/>
            </a:srgbClr>
          </a:solidFill>
          <a:ln w="127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206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68719" y="575932"/>
            <a:ext cx="11152716" cy="5472113"/>
          </a:xfrm>
        </p:spPr>
        <p:txBody>
          <a:bodyPr/>
          <a:lstStyle/>
          <a:p>
            <a:r>
              <a:rPr lang="en-GB" dirty="0" smtClean="0"/>
              <a:t>Ripples …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7403446" y="1788493"/>
            <a:ext cx="40919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Students colleagues go on to …</a:t>
            </a:r>
          </a:p>
          <a:p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/>
              <a:t>Take </a:t>
            </a:r>
            <a:r>
              <a:rPr lang="en-GB" sz="2400" b="1" dirty="0" smtClean="0"/>
              <a:t>risks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/>
              <a:t>Use media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/>
              <a:t>Accept non-typical formats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/>
              <a:t>Develop digital skills to use in practice </a:t>
            </a:r>
            <a:endParaRPr lang="en-GB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60" y="1417624"/>
            <a:ext cx="6102245" cy="37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2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014" y="877817"/>
            <a:ext cx="8825818" cy="533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48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99462">
            <a:off x="626077" y="1894702"/>
            <a:ext cx="4772025" cy="263842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468" y="972065"/>
            <a:ext cx="4143492" cy="49510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567352" y="2067697"/>
            <a:ext cx="2446638" cy="286232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Sometimes, maybe</a:t>
            </a:r>
          </a:p>
          <a:p>
            <a:endParaRPr lang="en-GB" sz="3600" dirty="0"/>
          </a:p>
          <a:p>
            <a:r>
              <a:rPr lang="en-GB" sz="3600" dirty="0" smtClean="0"/>
              <a:t>Design and reward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01838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66432" y="1177981"/>
            <a:ext cx="11152716" cy="5472113"/>
          </a:xfrm>
        </p:spPr>
        <p:txBody>
          <a:bodyPr/>
          <a:lstStyle/>
          <a:p>
            <a:r>
              <a:rPr lang="en-GB" dirty="0" smtClean="0"/>
              <a:t>UK PSF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 smtClean="0"/>
              <a:t>Reaccreditation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 smtClean="0"/>
              <a:t>Extend digital skills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 smtClean="0"/>
              <a:t>Template overload </a:t>
            </a:r>
          </a:p>
          <a:p>
            <a:endParaRPr lang="en-GB" dirty="0" smtClean="0"/>
          </a:p>
        </p:txBody>
      </p:sp>
      <p:sp>
        <p:nvSpPr>
          <p:cNvPr id="3" name="Rectangle 2"/>
          <p:cNvSpPr/>
          <p:nvPr/>
        </p:nvSpPr>
        <p:spPr>
          <a:xfrm>
            <a:off x="6703892" y="2197325"/>
            <a:ext cx="42139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FHEA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Written </a:t>
            </a:r>
          </a:p>
        </p:txBody>
      </p:sp>
      <p:sp>
        <p:nvSpPr>
          <p:cNvPr id="4" name="Rectangle 3"/>
          <p:cNvSpPr/>
          <p:nvPr/>
        </p:nvSpPr>
        <p:spPr>
          <a:xfrm>
            <a:off x="6547062" y="1517763"/>
            <a:ext cx="4633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AFHEA Written 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865" y="2876887"/>
            <a:ext cx="45409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SFHEA </a:t>
            </a:r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Written </a:t>
            </a:r>
          </a:p>
        </p:txBody>
      </p:sp>
      <p:sp>
        <p:nvSpPr>
          <p:cNvPr id="6" name="Rectangle 5"/>
          <p:cNvSpPr/>
          <p:nvPr/>
        </p:nvSpPr>
        <p:spPr>
          <a:xfrm>
            <a:off x="6024315" y="3452373"/>
            <a:ext cx="5275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AFHEA 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Discussion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99550" y="4027859"/>
            <a:ext cx="5012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FHEA Discussion </a:t>
            </a:r>
            <a:endParaRPr lang="en-US" sz="54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14590" y="4652964"/>
            <a:ext cx="51823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SFHEA Discussion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9998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17576" y="455429"/>
            <a:ext cx="11152716" cy="5472113"/>
          </a:xfrm>
        </p:spPr>
        <p:txBody>
          <a:bodyPr/>
          <a:lstStyle/>
          <a:p>
            <a:r>
              <a:rPr lang="en-GB" dirty="0" smtClean="0"/>
              <a:t>6 =&gt; 3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459" y="1273237"/>
            <a:ext cx="10424693" cy="478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08" y="446568"/>
            <a:ext cx="5363722" cy="55259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5664" y="567070"/>
            <a:ext cx="5964929" cy="296293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3657600" y="3082143"/>
            <a:ext cx="2558902" cy="11412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224893" y="4020977"/>
            <a:ext cx="14159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Evidence (deliberately blurred for wider sharing)</a:t>
            </a:r>
            <a:endParaRPr lang="en-GB" dirty="0"/>
          </a:p>
        </p:txBody>
      </p:sp>
      <p:cxnSp>
        <p:nvCxnSpPr>
          <p:cNvPr id="9" name="Straight Arrow Connector 8"/>
          <p:cNvCxnSpPr>
            <a:stCxn id="12" idx="0"/>
          </p:cNvCxnSpPr>
          <p:nvPr/>
        </p:nvCxnSpPr>
        <p:spPr>
          <a:xfrm flipH="1" flipV="1">
            <a:off x="10256875" y="2991293"/>
            <a:ext cx="584855" cy="13990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252384" y="4390309"/>
            <a:ext cx="1178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Specific co-located guidance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77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Referees and an extra ripple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5247" b="37515"/>
          <a:stretch/>
        </p:blipFill>
        <p:spPr>
          <a:xfrm>
            <a:off x="1736333" y="1693818"/>
            <a:ext cx="8447328" cy="431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70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64571" y="480392"/>
            <a:ext cx="11152716" cy="5472113"/>
          </a:xfrm>
        </p:spPr>
        <p:txBody>
          <a:bodyPr/>
          <a:lstStyle/>
          <a:p>
            <a:r>
              <a:rPr lang="en-GB" sz="3200" dirty="0" smtClean="0"/>
              <a:t>Notes Format + </a:t>
            </a:r>
            <a:r>
              <a:rPr lang="en-GB" sz="3200" dirty="0" smtClean="0"/>
              <a:t>Evidence (for the discussion route) </a:t>
            </a:r>
            <a:endParaRPr lang="en-GB" sz="3200" dirty="0" smtClean="0"/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633" y="1343368"/>
            <a:ext cx="7781059" cy="4966946"/>
          </a:xfrm>
          <a:prstGeom prst="rect">
            <a:avLst/>
          </a:prstGeom>
          <a:solidFill>
            <a:srgbClr val="000000">
              <a:shade val="95000"/>
            </a:srgbClr>
          </a:solidFill>
          <a:ln w="127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663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 smtClean="0"/>
              <a:t>optional audio</a:t>
            </a:r>
          </a:p>
          <a:p>
            <a:r>
              <a:rPr lang="en-GB" dirty="0" smtClean="0"/>
              <a:t>upload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869" y="728588"/>
            <a:ext cx="5672459" cy="5428107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299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94785" y="838201"/>
            <a:ext cx="5841457" cy="5472113"/>
          </a:xfrm>
        </p:spPr>
        <p:txBody>
          <a:bodyPr/>
          <a:lstStyle/>
          <a:p>
            <a:r>
              <a:rPr lang="en-GB" dirty="0" smtClean="0"/>
              <a:t>Benefits &amp; Challenges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 smtClean="0"/>
              <a:t>Choice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 smtClean="0"/>
              <a:t>Ease of management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 smtClean="0"/>
              <a:t>Engagement of assessors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 smtClean="0"/>
              <a:t>No refusers (a few sighers)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accent2"/>
                </a:solidFill>
              </a:rPr>
              <a:t>Time lapse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073" y="1105786"/>
            <a:ext cx="4522578" cy="4124989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124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Language metaphors</a:t>
            </a:r>
          </a:p>
          <a:p>
            <a:endParaRPr lang="en-GB" dirty="0"/>
          </a:p>
          <a:p>
            <a:r>
              <a:rPr lang="en-GB" dirty="0" smtClean="0"/>
              <a:t> </a:t>
            </a:r>
          </a:p>
          <a:p>
            <a:endParaRPr lang="en-GB" dirty="0"/>
          </a:p>
        </p:txBody>
      </p:sp>
      <p:sp>
        <p:nvSpPr>
          <p:cNvPr id="3" name="AutoShape 2" descr="Image result for filing cabi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2" name="Picture 4" descr="Image result for filing cabine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669" y="1523569"/>
            <a:ext cx="3101192" cy="310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storage rac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822" y="1248763"/>
            <a:ext cx="4009051" cy="40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6597" y="5301305"/>
            <a:ext cx="5124450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03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Where now? </a:t>
            </a:r>
            <a:endParaRPr lang="en-GB" dirty="0"/>
          </a:p>
        </p:txBody>
      </p:sp>
      <p:pic>
        <p:nvPicPr>
          <p:cNvPr id="3074" name="Picture 2" descr="Total Quality Management - ToolsHe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407" y="1834378"/>
            <a:ext cx="66294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58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665F6C82-2405-411F-A5E0-D7AC6EC5037B}" vid="{161A7676-DE20-4DA1-99F3-30CCE2A3EE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196</TotalTime>
  <Words>212</Words>
  <Application>Microsoft Office PowerPoint</Application>
  <PresentationFormat>Widescreen</PresentationFormat>
  <Paragraphs>77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Theme1</vt:lpstr>
      <vt:lpstr>Seeding creativity: Putting PebblePad at the heart of Academic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Harper Adams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Seeding creativity: Putting PebblePad at the heart of Academic Development</dc:title>
  <dc:creator>Lydia Arnold</dc:creator>
  <cp:lastModifiedBy>Lydia Arnold</cp:lastModifiedBy>
  <cp:revision>27</cp:revision>
  <dcterms:created xsi:type="dcterms:W3CDTF">2019-07-07T15:28:03Z</dcterms:created>
  <dcterms:modified xsi:type="dcterms:W3CDTF">2019-07-11T15:55:10Z</dcterms:modified>
</cp:coreProperties>
</file>