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4"/>
    <p:sldMasterId id="2147483729" r:id="rId5"/>
    <p:sldMasterId id="2147483697" r:id="rId6"/>
    <p:sldMasterId id="2147483705" r:id="rId7"/>
    <p:sldMasterId id="2147483713" r:id="rId8"/>
    <p:sldMasterId id="2147483737" r:id="rId9"/>
    <p:sldMasterId id="2147483721" r:id="rId10"/>
    <p:sldMasterId id="2147483689" r:id="rId11"/>
  </p:sldMasterIdLst>
  <p:notesMasterIdLst>
    <p:notesMasterId r:id="rId37"/>
  </p:notesMasterIdLst>
  <p:handoutMasterIdLst>
    <p:handoutMasterId r:id="rId38"/>
  </p:handoutMasterIdLst>
  <p:sldIdLst>
    <p:sldId id="256" r:id="rId12"/>
    <p:sldId id="260" r:id="rId13"/>
    <p:sldId id="257" r:id="rId14"/>
    <p:sldId id="259" r:id="rId15"/>
    <p:sldId id="262" r:id="rId16"/>
    <p:sldId id="261" r:id="rId17"/>
    <p:sldId id="263" r:id="rId18"/>
    <p:sldId id="264" r:id="rId19"/>
    <p:sldId id="273" r:id="rId20"/>
    <p:sldId id="418" r:id="rId21"/>
    <p:sldId id="414" r:id="rId22"/>
    <p:sldId id="415" r:id="rId23"/>
    <p:sldId id="420" r:id="rId24"/>
    <p:sldId id="274" r:id="rId25"/>
    <p:sldId id="419" r:id="rId26"/>
    <p:sldId id="266" r:id="rId27"/>
    <p:sldId id="279" r:id="rId28"/>
    <p:sldId id="421" r:id="rId29"/>
    <p:sldId id="426" r:id="rId30"/>
    <p:sldId id="275" r:id="rId31"/>
    <p:sldId id="267" r:id="rId32"/>
    <p:sldId id="424" r:id="rId33"/>
    <p:sldId id="271" r:id="rId34"/>
    <p:sldId id="423" r:id="rId35"/>
    <p:sldId id="425" r:id="rId36"/>
  </p:sldIdLst>
  <p:sldSz cx="12192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EEBF7"/>
    <a:srgbClr val="298D2D"/>
    <a:srgbClr val="8C246E"/>
    <a:srgbClr val="F7F7F7"/>
    <a:srgbClr val="FFF5D9"/>
    <a:srgbClr val="F0F0F0"/>
    <a:srgbClr val="EAEAEA"/>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95789" autoAdjust="0"/>
  </p:normalViewPr>
  <p:slideViewPr>
    <p:cSldViewPr snapToGrid="0">
      <p:cViewPr varScale="1">
        <p:scale>
          <a:sx n="96" d="100"/>
          <a:sy n="96" d="100"/>
        </p:scale>
        <p:origin x="1236" y="84"/>
      </p:cViewPr>
      <p:guideLst/>
    </p:cSldViewPr>
  </p:slideViewPr>
  <p:notesTextViewPr>
    <p:cViewPr>
      <p:scale>
        <a:sx n="125" d="100"/>
        <a:sy n="125" d="100"/>
      </p:scale>
      <p:origin x="0" y="0"/>
    </p:cViewPr>
  </p:notesTextViewPr>
  <p:notesViewPr>
    <p:cSldViewPr snapToGrid="0">
      <p:cViewPr varScale="1">
        <p:scale>
          <a:sx n="93" d="100"/>
          <a:sy n="93" d="100"/>
        </p:scale>
        <p:origin x="1224"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gs" Target="tags/tag1.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dia Arnold" userId="12417e85-b971-433c-a6a0-19bc354c8471" providerId="ADAL" clId="{2B6710D5-E411-4CA4-A260-F6D0C957221D}"/>
    <pc:docChg chg="undo custSel addSld delSld modSld sldOrd modMainMaster">
      <pc:chgData name="Lydia Arnold" userId="12417e85-b971-433c-a6a0-19bc354c8471" providerId="ADAL" clId="{2B6710D5-E411-4CA4-A260-F6D0C957221D}" dt="2023-05-10T20:44:58.051" v="620" actId="20577"/>
      <pc:docMkLst>
        <pc:docMk/>
      </pc:docMkLst>
      <pc:sldChg chg="modSp">
        <pc:chgData name="Lydia Arnold" userId="12417e85-b971-433c-a6a0-19bc354c8471" providerId="ADAL" clId="{2B6710D5-E411-4CA4-A260-F6D0C957221D}" dt="2023-05-10T18:34:57.669" v="615" actId="20577"/>
        <pc:sldMkLst>
          <pc:docMk/>
          <pc:sldMk cId="645202527" sldId="256"/>
        </pc:sldMkLst>
        <pc:spChg chg="mod">
          <ac:chgData name="Lydia Arnold" userId="12417e85-b971-433c-a6a0-19bc354c8471" providerId="ADAL" clId="{2B6710D5-E411-4CA4-A260-F6D0C957221D}" dt="2023-05-10T18:34:57.669" v="615" actId="20577"/>
          <ac:spMkLst>
            <pc:docMk/>
            <pc:sldMk cId="645202527" sldId="256"/>
            <ac:spMk id="2" creationId="{96480744-3CB7-456E-83D3-0B172A378625}"/>
          </ac:spMkLst>
        </pc:spChg>
        <pc:spChg chg="mod">
          <ac:chgData name="Lydia Arnold" userId="12417e85-b971-433c-a6a0-19bc354c8471" providerId="ADAL" clId="{2B6710D5-E411-4CA4-A260-F6D0C957221D}" dt="2023-05-09T20:38:48.322" v="81" actId="113"/>
          <ac:spMkLst>
            <pc:docMk/>
            <pc:sldMk cId="645202527" sldId="256"/>
            <ac:spMk id="3" creationId="{1D96347F-E5F9-4365-A006-7BA0F1ACD3FA}"/>
          </ac:spMkLst>
        </pc:spChg>
      </pc:sldChg>
      <pc:sldChg chg="modSp">
        <pc:chgData name="Lydia Arnold" userId="12417e85-b971-433c-a6a0-19bc354c8471" providerId="ADAL" clId="{2B6710D5-E411-4CA4-A260-F6D0C957221D}" dt="2023-05-10T18:33:00.962" v="138" actId="962"/>
        <pc:sldMkLst>
          <pc:docMk/>
          <pc:sldMk cId="3913353382" sldId="259"/>
        </pc:sldMkLst>
        <pc:picChg chg="mod">
          <ac:chgData name="Lydia Arnold" userId="12417e85-b971-433c-a6a0-19bc354c8471" providerId="ADAL" clId="{2B6710D5-E411-4CA4-A260-F6D0C957221D}" dt="2023-05-10T18:33:00.962" v="138" actId="962"/>
          <ac:picMkLst>
            <pc:docMk/>
            <pc:sldMk cId="3913353382" sldId="259"/>
            <ac:picMk id="5" creationId="{77631407-B6AE-43ED-9B39-39AE5566F1C7}"/>
          </ac:picMkLst>
        </pc:picChg>
      </pc:sldChg>
      <pc:sldChg chg="modSp ord">
        <pc:chgData name="Lydia Arnold" userId="12417e85-b971-433c-a6a0-19bc354c8471" providerId="ADAL" clId="{2B6710D5-E411-4CA4-A260-F6D0C957221D}" dt="2023-05-10T18:31:09.622" v="86" actId="20577"/>
        <pc:sldMkLst>
          <pc:docMk/>
          <pc:sldMk cId="2569977481" sldId="266"/>
        </pc:sldMkLst>
        <pc:spChg chg="mod">
          <ac:chgData name="Lydia Arnold" userId="12417e85-b971-433c-a6a0-19bc354c8471" providerId="ADAL" clId="{2B6710D5-E411-4CA4-A260-F6D0C957221D}" dt="2023-05-10T18:31:09.622" v="86" actId="20577"/>
          <ac:spMkLst>
            <pc:docMk/>
            <pc:sldMk cId="2569977481" sldId="266"/>
            <ac:spMk id="2" creationId="{7F4A5B0B-8B97-4E12-9B25-30B6B599C34E}"/>
          </ac:spMkLst>
        </pc:spChg>
      </pc:sldChg>
      <pc:sldChg chg="modSp">
        <pc:chgData name="Lydia Arnold" userId="12417e85-b971-433c-a6a0-19bc354c8471" providerId="ADAL" clId="{2B6710D5-E411-4CA4-A260-F6D0C957221D}" dt="2023-05-10T20:44:58.051" v="620" actId="20577"/>
        <pc:sldMkLst>
          <pc:docMk/>
          <pc:sldMk cId="861712970" sldId="267"/>
        </pc:sldMkLst>
        <pc:spChg chg="mod">
          <ac:chgData name="Lydia Arnold" userId="12417e85-b971-433c-a6a0-19bc354c8471" providerId="ADAL" clId="{2B6710D5-E411-4CA4-A260-F6D0C957221D}" dt="2023-05-10T20:44:58.051" v="620" actId="20577"/>
          <ac:spMkLst>
            <pc:docMk/>
            <pc:sldMk cId="861712970" sldId="267"/>
            <ac:spMk id="3" creationId="{ABB5CEDF-033F-46DE-9683-910B9CEFF072}"/>
          </ac:spMkLst>
        </pc:spChg>
      </pc:sldChg>
      <pc:sldChg chg="modSp">
        <pc:chgData name="Lydia Arnold" userId="12417e85-b971-433c-a6a0-19bc354c8471" providerId="ADAL" clId="{2B6710D5-E411-4CA4-A260-F6D0C957221D}" dt="2023-05-10T18:34:33.269" v="614" actId="962"/>
        <pc:sldMkLst>
          <pc:docMk/>
          <pc:sldMk cId="1554594122" sldId="271"/>
        </pc:sldMkLst>
        <pc:picChg chg="mod">
          <ac:chgData name="Lydia Arnold" userId="12417e85-b971-433c-a6a0-19bc354c8471" providerId="ADAL" clId="{2B6710D5-E411-4CA4-A260-F6D0C957221D}" dt="2023-05-10T18:34:33.269" v="614" actId="962"/>
          <ac:picMkLst>
            <pc:docMk/>
            <pc:sldMk cId="1554594122" sldId="271"/>
            <ac:picMk id="5" creationId="{01F89730-BD64-423D-AF31-7CD8D3F6A1FA}"/>
          </ac:picMkLst>
        </pc:picChg>
      </pc:sldChg>
      <pc:sldChg chg="modSp">
        <pc:chgData name="Lydia Arnold" userId="12417e85-b971-433c-a6a0-19bc354c8471" providerId="ADAL" clId="{2B6710D5-E411-4CA4-A260-F6D0C957221D}" dt="2023-05-10T18:33:20.556" v="205" actId="962"/>
        <pc:sldMkLst>
          <pc:docMk/>
          <pc:sldMk cId="2025692884" sldId="273"/>
        </pc:sldMkLst>
        <pc:spChg chg="mod">
          <ac:chgData name="Lydia Arnold" userId="12417e85-b971-433c-a6a0-19bc354c8471" providerId="ADAL" clId="{2B6710D5-E411-4CA4-A260-F6D0C957221D}" dt="2023-05-10T18:33:20.556" v="205" actId="962"/>
          <ac:spMkLst>
            <pc:docMk/>
            <pc:sldMk cId="2025692884" sldId="273"/>
            <ac:spMk id="2" creationId="{65E41619-B9E5-43F2-97EC-FD2A121E6F34}"/>
          </ac:spMkLst>
        </pc:spChg>
        <pc:picChg chg="mod">
          <ac:chgData name="Lydia Arnold" userId="12417e85-b971-433c-a6a0-19bc354c8471" providerId="ADAL" clId="{2B6710D5-E411-4CA4-A260-F6D0C957221D}" dt="2023-05-10T18:33:06.774" v="139" actId="1076"/>
          <ac:picMkLst>
            <pc:docMk/>
            <pc:sldMk cId="2025692884" sldId="273"/>
            <ac:picMk id="6" creationId="{84FA4507-308F-4A50-A800-68BD6CB11910}"/>
          </ac:picMkLst>
        </pc:picChg>
      </pc:sldChg>
      <pc:sldChg chg="modSp">
        <pc:chgData name="Lydia Arnold" userId="12417e85-b971-433c-a6a0-19bc354c8471" providerId="ADAL" clId="{2B6710D5-E411-4CA4-A260-F6D0C957221D}" dt="2023-05-10T18:31:21.739" v="89" actId="20577"/>
        <pc:sldMkLst>
          <pc:docMk/>
          <pc:sldMk cId="1099428973" sldId="274"/>
        </pc:sldMkLst>
        <pc:spChg chg="mod">
          <ac:chgData name="Lydia Arnold" userId="12417e85-b971-433c-a6a0-19bc354c8471" providerId="ADAL" clId="{2B6710D5-E411-4CA4-A260-F6D0C957221D}" dt="2023-05-10T18:31:21.739" v="89" actId="20577"/>
          <ac:spMkLst>
            <pc:docMk/>
            <pc:sldMk cId="1099428973" sldId="274"/>
            <ac:spMk id="3" creationId="{7934273E-EE96-47EA-9B62-7A0938D3E9E4}"/>
          </ac:spMkLst>
        </pc:spChg>
      </pc:sldChg>
      <pc:sldChg chg="ord">
        <pc:chgData name="Lydia Arnold" userId="12417e85-b971-433c-a6a0-19bc354c8471" providerId="ADAL" clId="{2B6710D5-E411-4CA4-A260-F6D0C957221D}" dt="2023-05-09T20:28:31.285" v="0"/>
        <pc:sldMkLst>
          <pc:docMk/>
          <pc:sldMk cId="3170227069" sldId="420"/>
        </pc:sldMkLst>
      </pc:sldChg>
      <pc:sldChg chg="del">
        <pc:chgData name="Lydia Arnold" userId="12417e85-b971-433c-a6a0-19bc354c8471" providerId="ADAL" clId="{2B6710D5-E411-4CA4-A260-F6D0C957221D}" dt="2023-05-10T18:33:31.582" v="206" actId="2696"/>
        <pc:sldMkLst>
          <pc:docMk/>
          <pc:sldMk cId="1830539278" sldId="422"/>
        </pc:sldMkLst>
      </pc:sldChg>
      <pc:sldChg chg="modSp">
        <pc:chgData name="Lydia Arnold" userId="12417e85-b971-433c-a6a0-19bc354c8471" providerId="ADAL" clId="{2B6710D5-E411-4CA4-A260-F6D0C957221D}" dt="2023-05-10T18:30:59.236" v="85" actId="403"/>
        <pc:sldMkLst>
          <pc:docMk/>
          <pc:sldMk cId="3372525756" sldId="423"/>
        </pc:sldMkLst>
        <pc:spChg chg="mod">
          <ac:chgData name="Lydia Arnold" userId="12417e85-b971-433c-a6a0-19bc354c8471" providerId="ADAL" clId="{2B6710D5-E411-4CA4-A260-F6D0C957221D}" dt="2023-05-10T18:30:59.236" v="85" actId="403"/>
          <ac:spMkLst>
            <pc:docMk/>
            <pc:sldMk cId="3372525756" sldId="423"/>
            <ac:spMk id="3" creationId="{421E50DB-0B7B-4BB2-9CAB-E156C1B48FE7}"/>
          </ac:spMkLst>
        </pc:spChg>
      </pc:sldChg>
      <pc:sldChg chg="modSp">
        <pc:chgData name="Lydia Arnold" userId="12417e85-b971-433c-a6a0-19bc354c8471" providerId="ADAL" clId="{2B6710D5-E411-4CA4-A260-F6D0C957221D}" dt="2023-05-10T18:34:21.781" v="544" actId="962"/>
        <pc:sldMkLst>
          <pc:docMk/>
          <pc:sldMk cId="1115602250" sldId="424"/>
        </pc:sldMkLst>
        <pc:picChg chg="mod">
          <ac:chgData name="Lydia Arnold" userId="12417e85-b971-433c-a6a0-19bc354c8471" providerId="ADAL" clId="{2B6710D5-E411-4CA4-A260-F6D0C957221D}" dt="2023-05-10T18:34:21.781" v="544" actId="962"/>
          <ac:picMkLst>
            <pc:docMk/>
            <pc:sldMk cId="1115602250" sldId="424"/>
            <ac:picMk id="4" creationId="{3DEED254-055F-47E5-AEAC-FD642B8FCDA2}"/>
          </ac:picMkLst>
        </pc:picChg>
        <pc:picChg chg="mod">
          <ac:chgData name="Lydia Arnold" userId="12417e85-b971-433c-a6a0-19bc354c8471" providerId="ADAL" clId="{2B6710D5-E411-4CA4-A260-F6D0C957221D}" dt="2023-05-10T18:34:07.645" v="412" actId="962"/>
          <ac:picMkLst>
            <pc:docMk/>
            <pc:sldMk cId="1115602250" sldId="424"/>
            <ac:picMk id="2050" creationId="{2F0A9C04-C67F-4DF6-B2FC-0C0CC76BAABD}"/>
          </ac:picMkLst>
        </pc:picChg>
      </pc:sldChg>
      <pc:sldChg chg="modSp">
        <pc:chgData name="Lydia Arnold" userId="12417e85-b971-433c-a6a0-19bc354c8471" providerId="ADAL" clId="{2B6710D5-E411-4CA4-A260-F6D0C957221D}" dt="2023-05-09T20:35:49.198" v="80" actId="27636"/>
        <pc:sldMkLst>
          <pc:docMk/>
          <pc:sldMk cId="1736905249" sldId="425"/>
        </pc:sldMkLst>
        <pc:spChg chg="mod">
          <ac:chgData name="Lydia Arnold" userId="12417e85-b971-433c-a6a0-19bc354c8471" providerId="ADAL" clId="{2B6710D5-E411-4CA4-A260-F6D0C957221D}" dt="2023-05-09T20:35:49.198" v="80" actId="27636"/>
          <ac:spMkLst>
            <pc:docMk/>
            <pc:sldMk cId="1736905249" sldId="425"/>
            <ac:spMk id="3" creationId="{F51A2DA7-AA7A-45AC-A608-5656D4A76C64}"/>
          </ac:spMkLst>
        </pc:spChg>
      </pc:sldChg>
      <pc:sldChg chg="addSp delSp modSp add ord">
        <pc:chgData name="Lydia Arnold" userId="12417e85-b971-433c-a6a0-19bc354c8471" providerId="ADAL" clId="{2B6710D5-E411-4CA4-A260-F6D0C957221D}" dt="2023-05-10T18:33:54.408" v="342" actId="962"/>
        <pc:sldMkLst>
          <pc:docMk/>
          <pc:sldMk cId="1103333460" sldId="426"/>
        </pc:sldMkLst>
        <pc:spChg chg="mod">
          <ac:chgData name="Lydia Arnold" userId="12417e85-b971-433c-a6a0-19bc354c8471" providerId="ADAL" clId="{2B6710D5-E411-4CA4-A260-F6D0C957221D}" dt="2023-05-09T20:29:44.516" v="11" actId="20577"/>
          <ac:spMkLst>
            <pc:docMk/>
            <pc:sldMk cId="1103333460" sldId="426"/>
            <ac:spMk id="2" creationId="{6DFD06CA-2828-4B57-AAD2-8D74800E79A6}"/>
          </ac:spMkLst>
        </pc:spChg>
        <pc:spChg chg="del mod">
          <ac:chgData name="Lydia Arnold" userId="12417e85-b971-433c-a6a0-19bc354c8471" providerId="ADAL" clId="{2B6710D5-E411-4CA4-A260-F6D0C957221D}" dt="2023-05-09T20:31:59.702" v="26" actId="478"/>
          <ac:spMkLst>
            <pc:docMk/>
            <pc:sldMk cId="1103333460" sldId="426"/>
            <ac:spMk id="3" creationId="{54AA81F1-6164-4E0A-8A10-280E9EAA3575}"/>
          </ac:spMkLst>
        </pc:spChg>
        <pc:spChg chg="add mod">
          <ac:chgData name="Lydia Arnold" userId="12417e85-b971-433c-a6a0-19bc354c8471" providerId="ADAL" clId="{2B6710D5-E411-4CA4-A260-F6D0C957221D}" dt="2023-05-09T20:34:12.689" v="63" actId="14100"/>
          <ac:spMkLst>
            <pc:docMk/>
            <pc:sldMk cId="1103333460" sldId="426"/>
            <ac:spMk id="4" creationId="{304D5980-2112-458A-9165-B937E30C5D64}"/>
          </ac:spMkLst>
        </pc:spChg>
        <pc:spChg chg="add del mod">
          <ac:chgData name="Lydia Arnold" userId="12417e85-b971-433c-a6a0-19bc354c8471" providerId="ADAL" clId="{2B6710D5-E411-4CA4-A260-F6D0C957221D}" dt="2023-05-09T20:32:36.852" v="40" actId="11529"/>
          <ac:spMkLst>
            <pc:docMk/>
            <pc:sldMk cId="1103333460" sldId="426"/>
            <ac:spMk id="5" creationId="{522E96A1-EF92-4E9C-9DE3-CAF52B0B8062}"/>
          </ac:spMkLst>
        </pc:spChg>
        <pc:spChg chg="add mod">
          <ac:chgData name="Lydia Arnold" userId="12417e85-b971-433c-a6a0-19bc354c8471" providerId="ADAL" clId="{2B6710D5-E411-4CA4-A260-F6D0C957221D}" dt="2023-05-09T20:34:06.398" v="61" actId="1076"/>
          <ac:spMkLst>
            <pc:docMk/>
            <pc:sldMk cId="1103333460" sldId="426"/>
            <ac:spMk id="6" creationId="{729BBA7E-4AF8-4A38-BB71-B4F47F103B3E}"/>
          </ac:spMkLst>
        </pc:spChg>
        <pc:picChg chg="add mod">
          <ac:chgData name="Lydia Arnold" userId="12417e85-b971-433c-a6a0-19bc354c8471" providerId="ADAL" clId="{2B6710D5-E411-4CA4-A260-F6D0C957221D}" dt="2023-05-10T18:33:54.408" v="342" actId="962"/>
          <ac:picMkLst>
            <pc:docMk/>
            <pc:sldMk cId="1103333460" sldId="426"/>
            <ac:picMk id="7" creationId="{83A2F66A-FF1B-4FA9-84BB-CD82A83F3748}"/>
          </ac:picMkLst>
        </pc:picChg>
      </pc:sldChg>
      <pc:sldMasterChg chg="modSldLayout">
        <pc:chgData name="Lydia Arnold" userId="12417e85-b971-433c-a6a0-19bc354c8471" providerId="ADAL" clId="{2B6710D5-E411-4CA4-A260-F6D0C957221D}" dt="2023-05-09T20:40:53.011" v="83" actId="1076"/>
        <pc:sldMasterMkLst>
          <pc:docMk/>
          <pc:sldMasterMk cId="443161473" sldId="2147483721"/>
        </pc:sldMasterMkLst>
        <pc:sldLayoutChg chg="addSp modSp">
          <pc:chgData name="Lydia Arnold" userId="12417e85-b971-433c-a6a0-19bc354c8471" providerId="ADAL" clId="{2B6710D5-E411-4CA4-A260-F6D0C957221D}" dt="2023-05-09T20:40:53.011" v="83" actId="1076"/>
          <pc:sldLayoutMkLst>
            <pc:docMk/>
            <pc:sldMasterMk cId="443161473" sldId="2147483721"/>
            <pc:sldLayoutMk cId="2074803681" sldId="2147483723"/>
          </pc:sldLayoutMkLst>
          <pc:spChg chg="add mod">
            <ac:chgData name="Lydia Arnold" userId="12417e85-b971-433c-a6a0-19bc354c8471" providerId="ADAL" clId="{2B6710D5-E411-4CA4-A260-F6D0C957221D}" dt="2023-05-09T20:40:53.011" v="83" actId="1076"/>
            <ac:spMkLst>
              <pc:docMk/>
              <pc:sldMasterMk cId="443161473" sldId="2147483721"/>
              <pc:sldLayoutMk cId="2074803681" sldId="2147483723"/>
              <ac:spMk id="4" creationId="{D9D4EBF6-26D9-48F3-8F95-DC7CB9145582}"/>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F07D7E-32B4-42ED-B2CB-C12126B472AD}" type="doc">
      <dgm:prSet loTypeId="urn:microsoft.com/office/officeart/2005/8/layout/pyramid1" loCatId="pyramid" qsTypeId="urn:microsoft.com/office/officeart/2005/8/quickstyle/simple3" qsCatId="simple" csTypeId="urn:microsoft.com/office/officeart/2005/8/colors/accent1_2" csCatId="accent1" phldr="1"/>
      <dgm:spPr/>
    </dgm:pt>
    <dgm:pt modelId="{93851BE0-209E-4F82-B5AB-276932AFCF54}">
      <dgm:prSet phldrT="[Text]" custT="1"/>
      <dgm:spPr/>
      <dgm:t>
        <a:bodyPr/>
        <a:lstStyle/>
        <a:p>
          <a:r>
            <a:rPr lang="en-GB" sz="1800" dirty="0"/>
            <a:t>Historically – originally gender and disability (Smucker, 2022)</a:t>
          </a:r>
        </a:p>
      </dgm:t>
    </dgm:pt>
    <dgm:pt modelId="{ED2D1028-155B-4ACF-A874-E52BDBB3A285}" type="parTrans" cxnId="{6FD4CA3B-A9ED-4ECC-8982-C382770F5541}">
      <dgm:prSet/>
      <dgm:spPr/>
      <dgm:t>
        <a:bodyPr/>
        <a:lstStyle/>
        <a:p>
          <a:endParaRPr lang="en-GB"/>
        </a:p>
      </dgm:t>
    </dgm:pt>
    <dgm:pt modelId="{A6CA7C22-8A3F-48D3-8A2D-76646EA4F14E}" type="sibTrans" cxnId="{6FD4CA3B-A9ED-4ECC-8982-C382770F5541}">
      <dgm:prSet/>
      <dgm:spPr/>
      <dgm:t>
        <a:bodyPr/>
        <a:lstStyle/>
        <a:p>
          <a:endParaRPr lang="en-GB"/>
        </a:p>
      </dgm:t>
    </dgm:pt>
    <dgm:pt modelId="{151AFE79-250D-4A78-A549-EA60E625249C}">
      <dgm:prSet phldrT="[Text]" custT="1"/>
      <dgm:spPr/>
      <dgm:t>
        <a:bodyPr/>
        <a:lstStyle/>
        <a:p>
          <a:r>
            <a:rPr lang="en-GB" sz="2000" dirty="0"/>
            <a:t>Broader protected characteristics e.g. ages, sexuality </a:t>
          </a:r>
        </a:p>
      </dgm:t>
    </dgm:pt>
    <dgm:pt modelId="{55DF9172-6953-42EB-B0F8-522DE6C9707E}" type="parTrans" cxnId="{C1BC0B46-0361-41D3-A267-79B936519508}">
      <dgm:prSet/>
      <dgm:spPr/>
      <dgm:t>
        <a:bodyPr/>
        <a:lstStyle/>
        <a:p>
          <a:endParaRPr lang="en-GB"/>
        </a:p>
      </dgm:t>
    </dgm:pt>
    <dgm:pt modelId="{D219B7C3-9369-4C08-8F7C-75396D1DB090}" type="sibTrans" cxnId="{C1BC0B46-0361-41D3-A267-79B936519508}">
      <dgm:prSet/>
      <dgm:spPr/>
      <dgm:t>
        <a:bodyPr/>
        <a:lstStyle/>
        <a:p>
          <a:endParaRPr lang="en-GB"/>
        </a:p>
      </dgm:t>
    </dgm:pt>
    <dgm:pt modelId="{F4DAD5C1-EB8F-4371-8E38-AAB69D988A78}">
      <dgm:prSet phldrT="[Text]" custT="1"/>
      <dgm:spPr/>
      <dgm:t>
        <a:bodyPr/>
        <a:lstStyle/>
        <a:p>
          <a:r>
            <a:rPr lang="en-GB" sz="2000" dirty="0"/>
            <a:t>Broadening – points of identity e.g. caring responsibilities, first in family to HE</a:t>
          </a:r>
        </a:p>
      </dgm:t>
    </dgm:pt>
    <dgm:pt modelId="{BA8CE96F-13AA-4B77-AF4A-A8305E0674EF}" type="parTrans" cxnId="{BC57156C-D9E9-4CEC-B628-440C5A2FAC30}">
      <dgm:prSet/>
      <dgm:spPr/>
      <dgm:t>
        <a:bodyPr/>
        <a:lstStyle/>
        <a:p>
          <a:endParaRPr lang="en-GB"/>
        </a:p>
      </dgm:t>
    </dgm:pt>
    <dgm:pt modelId="{5FAA2FB1-E843-4702-AD4D-0F2FC537DF19}" type="sibTrans" cxnId="{BC57156C-D9E9-4CEC-B628-440C5A2FAC30}">
      <dgm:prSet/>
      <dgm:spPr/>
      <dgm:t>
        <a:bodyPr/>
        <a:lstStyle/>
        <a:p>
          <a:endParaRPr lang="en-GB"/>
        </a:p>
      </dgm:t>
    </dgm:pt>
    <dgm:pt modelId="{9130E843-BAAD-4B32-9220-2D87057AE817}" type="pres">
      <dgm:prSet presAssocID="{3FF07D7E-32B4-42ED-B2CB-C12126B472AD}" presName="Name0" presStyleCnt="0">
        <dgm:presLayoutVars>
          <dgm:dir/>
          <dgm:animLvl val="lvl"/>
          <dgm:resizeHandles val="exact"/>
        </dgm:presLayoutVars>
      </dgm:prSet>
      <dgm:spPr/>
    </dgm:pt>
    <dgm:pt modelId="{36B725A1-ED53-42C6-9050-0CB870FFFD50}" type="pres">
      <dgm:prSet presAssocID="{93851BE0-209E-4F82-B5AB-276932AFCF54}" presName="Name8" presStyleCnt="0"/>
      <dgm:spPr/>
    </dgm:pt>
    <dgm:pt modelId="{828EAEBE-FEE4-44BC-B67C-1DEED10F850B}" type="pres">
      <dgm:prSet presAssocID="{93851BE0-209E-4F82-B5AB-276932AFCF54}" presName="level" presStyleLbl="node1" presStyleIdx="0" presStyleCnt="3">
        <dgm:presLayoutVars>
          <dgm:chMax val="1"/>
          <dgm:bulletEnabled val="1"/>
        </dgm:presLayoutVars>
      </dgm:prSet>
      <dgm:spPr/>
    </dgm:pt>
    <dgm:pt modelId="{FC4688C0-1D91-4C08-87A9-608518C1D48E}" type="pres">
      <dgm:prSet presAssocID="{93851BE0-209E-4F82-B5AB-276932AFCF54}" presName="levelTx" presStyleLbl="revTx" presStyleIdx="0" presStyleCnt="0">
        <dgm:presLayoutVars>
          <dgm:chMax val="1"/>
          <dgm:bulletEnabled val="1"/>
        </dgm:presLayoutVars>
      </dgm:prSet>
      <dgm:spPr/>
    </dgm:pt>
    <dgm:pt modelId="{005F66E8-A158-4D19-A58C-92740E122694}" type="pres">
      <dgm:prSet presAssocID="{151AFE79-250D-4A78-A549-EA60E625249C}" presName="Name8" presStyleCnt="0"/>
      <dgm:spPr/>
    </dgm:pt>
    <dgm:pt modelId="{A87555C8-4F3A-4353-8F44-826E81B2AA2F}" type="pres">
      <dgm:prSet presAssocID="{151AFE79-250D-4A78-A549-EA60E625249C}" presName="level" presStyleLbl="node1" presStyleIdx="1" presStyleCnt="3">
        <dgm:presLayoutVars>
          <dgm:chMax val="1"/>
          <dgm:bulletEnabled val="1"/>
        </dgm:presLayoutVars>
      </dgm:prSet>
      <dgm:spPr/>
    </dgm:pt>
    <dgm:pt modelId="{AE7967E3-584D-4EF9-95A2-9E47ECAD4910}" type="pres">
      <dgm:prSet presAssocID="{151AFE79-250D-4A78-A549-EA60E625249C}" presName="levelTx" presStyleLbl="revTx" presStyleIdx="0" presStyleCnt="0">
        <dgm:presLayoutVars>
          <dgm:chMax val="1"/>
          <dgm:bulletEnabled val="1"/>
        </dgm:presLayoutVars>
      </dgm:prSet>
      <dgm:spPr/>
    </dgm:pt>
    <dgm:pt modelId="{C876B938-1E80-4919-8639-9DC88B1E7437}" type="pres">
      <dgm:prSet presAssocID="{F4DAD5C1-EB8F-4371-8E38-AAB69D988A78}" presName="Name8" presStyleCnt="0"/>
      <dgm:spPr/>
    </dgm:pt>
    <dgm:pt modelId="{0B6BFF33-B4D2-4A49-A89F-066B77738035}" type="pres">
      <dgm:prSet presAssocID="{F4DAD5C1-EB8F-4371-8E38-AAB69D988A78}" presName="level" presStyleLbl="node1" presStyleIdx="2" presStyleCnt="3" custLinFactNeighborY="539">
        <dgm:presLayoutVars>
          <dgm:chMax val="1"/>
          <dgm:bulletEnabled val="1"/>
        </dgm:presLayoutVars>
      </dgm:prSet>
      <dgm:spPr/>
    </dgm:pt>
    <dgm:pt modelId="{8AFC542D-D418-4729-874C-7EAFE9C29AF5}" type="pres">
      <dgm:prSet presAssocID="{F4DAD5C1-EB8F-4371-8E38-AAB69D988A78}" presName="levelTx" presStyleLbl="revTx" presStyleIdx="0" presStyleCnt="0">
        <dgm:presLayoutVars>
          <dgm:chMax val="1"/>
          <dgm:bulletEnabled val="1"/>
        </dgm:presLayoutVars>
      </dgm:prSet>
      <dgm:spPr/>
    </dgm:pt>
  </dgm:ptLst>
  <dgm:cxnLst>
    <dgm:cxn modelId="{6FD4CA3B-A9ED-4ECC-8982-C382770F5541}" srcId="{3FF07D7E-32B4-42ED-B2CB-C12126B472AD}" destId="{93851BE0-209E-4F82-B5AB-276932AFCF54}" srcOrd="0" destOrd="0" parTransId="{ED2D1028-155B-4ACF-A874-E52BDBB3A285}" sibTransId="{A6CA7C22-8A3F-48D3-8A2D-76646EA4F14E}"/>
    <dgm:cxn modelId="{0AAF7842-C898-4C78-91A1-2F1439C2110E}" type="presOf" srcId="{151AFE79-250D-4A78-A549-EA60E625249C}" destId="{A87555C8-4F3A-4353-8F44-826E81B2AA2F}" srcOrd="0" destOrd="0" presId="urn:microsoft.com/office/officeart/2005/8/layout/pyramid1"/>
    <dgm:cxn modelId="{C1BC0B46-0361-41D3-A267-79B936519508}" srcId="{3FF07D7E-32B4-42ED-B2CB-C12126B472AD}" destId="{151AFE79-250D-4A78-A549-EA60E625249C}" srcOrd="1" destOrd="0" parTransId="{55DF9172-6953-42EB-B0F8-522DE6C9707E}" sibTransId="{D219B7C3-9369-4C08-8F7C-75396D1DB090}"/>
    <dgm:cxn modelId="{BC57156C-D9E9-4CEC-B628-440C5A2FAC30}" srcId="{3FF07D7E-32B4-42ED-B2CB-C12126B472AD}" destId="{F4DAD5C1-EB8F-4371-8E38-AAB69D988A78}" srcOrd="2" destOrd="0" parTransId="{BA8CE96F-13AA-4B77-AF4A-A8305E0674EF}" sibTransId="{5FAA2FB1-E843-4702-AD4D-0F2FC537DF19}"/>
    <dgm:cxn modelId="{16E14C7D-E75B-400E-BCE1-9CF491B4B920}" type="presOf" srcId="{151AFE79-250D-4A78-A549-EA60E625249C}" destId="{AE7967E3-584D-4EF9-95A2-9E47ECAD4910}" srcOrd="1" destOrd="0" presId="urn:microsoft.com/office/officeart/2005/8/layout/pyramid1"/>
    <dgm:cxn modelId="{AAC052C6-0439-4BFF-83AE-12B4AFFAFD6B}" type="presOf" srcId="{93851BE0-209E-4F82-B5AB-276932AFCF54}" destId="{828EAEBE-FEE4-44BC-B67C-1DEED10F850B}" srcOrd="0" destOrd="0" presId="urn:microsoft.com/office/officeart/2005/8/layout/pyramid1"/>
    <dgm:cxn modelId="{2C29A0D6-43E2-43FD-8967-B2EE55E05728}" type="presOf" srcId="{F4DAD5C1-EB8F-4371-8E38-AAB69D988A78}" destId="{8AFC542D-D418-4729-874C-7EAFE9C29AF5}" srcOrd="1" destOrd="0" presId="urn:microsoft.com/office/officeart/2005/8/layout/pyramid1"/>
    <dgm:cxn modelId="{7DAD76D7-900E-413A-8D62-ADCABD602B95}" type="presOf" srcId="{93851BE0-209E-4F82-B5AB-276932AFCF54}" destId="{FC4688C0-1D91-4C08-87A9-608518C1D48E}" srcOrd="1" destOrd="0" presId="urn:microsoft.com/office/officeart/2005/8/layout/pyramid1"/>
    <dgm:cxn modelId="{9088BBED-C7DF-4C47-A76D-F8FE8A2CD1C1}" type="presOf" srcId="{3FF07D7E-32B4-42ED-B2CB-C12126B472AD}" destId="{9130E843-BAAD-4B32-9220-2D87057AE817}" srcOrd="0" destOrd="0" presId="urn:microsoft.com/office/officeart/2005/8/layout/pyramid1"/>
    <dgm:cxn modelId="{827AC5F5-4B73-4E3D-A08D-6E398FD4320B}" type="presOf" srcId="{F4DAD5C1-EB8F-4371-8E38-AAB69D988A78}" destId="{0B6BFF33-B4D2-4A49-A89F-066B77738035}" srcOrd="0" destOrd="0" presId="urn:microsoft.com/office/officeart/2005/8/layout/pyramid1"/>
    <dgm:cxn modelId="{B314431B-3710-432D-8F18-E8DC73F55236}" type="presParOf" srcId="{9130E843-BAAD-4B32-9220-2D87057AE817}" destId="{36B725A1-ED53-42C6-9050-0CB870FFFD50}" srcOrd="0" destOrd="0" presId="urn:microsoft.com/office/officeart/2005/8/layout/pyramid1"/>
    <dgm:cxn modelId="{BA0BD621-995B-4305-846E-428F8F7E8C10}" type="presParOf" srcId="{36B725A1-ED53-42C6-9050-0CB870FFFD50}" destId="{828EAEBE-FEE4-44BC-B67C-1DEED10F850B}" srcOrd="0" destOrd="0" presId="urn:microsoft.com/office/officeart/2005/8/layout/pyramid1"/>
    <dgm:cxn modelId="{F0BF5D4B-10F4-4F5B-9D91-5959CCE2F859}" type="presParOf" srcId="{36B725A1-ED53-42C6-9050-0CB870FFFD50}" destId="{FC4688C0-1D91-4C08-87A9-608518C1D48E}" srcOrd="1" destOrd="0" presId="urn:microsoft.com/office/officeart/2005/8/layout/pyramid1"/>
    <dgm:cxn modelId="{28BB2622-A5B2-4381-AB8C-5919185247C3}" type="presParOf" srcId="{9130E843-BAAD-4B32-9220-2D87057AE817}" destId="{005F66E8-A158-4D19-A58C-92740E122694}" srcOrd="1" destOrd="0" presId="urn:microsoft.com/office/officeart/2005/8/layout/pyramid1"/>
    <dgm:cxn modelId="{24D820C9-A024-4788-BA48-3AF0E9D6FFCD}" type="presParOf" srcId="{005F66E8-A158-4D19-A58C-92740E122694}" destId="{A87555C8-4F3A-4353-8F44-826E81B2AA2F}" srcOrd="0" destOrd="0" presId="urn:microsoft.com/office/officeart/2005/8/layout/pyramid1"/>
    <dgm:cxn modelId="{37E68DF8-3CD7-4F17-A6EE-28CCEAF3253B}" type="presParOf" srcId="{005F66E8-A158-4D19-A58C-92740E122694}" destId="{AE7967E3-584D-4EF9-95A2-9E47ECAD4910}" srcOrd="1" destOrd="0" presId="urn:microsoft.com/office/officeart/2005/8/layout/pyramid1"/>
    <dgm:cxn modelId="{7A0B30ED-091D-4EEE-8AEB-9FACA94524EE}" type="presParOf" srcId="{9130E843-BAAD-4B32-9220-2D87057AE817}" destId="{C876B938-1E80-4919-8639-9DC88B1E7437}" srcOrd="2" destOrd="0" presId="urn:microsoft.com/office/officeart/2005/8/layout/pyramid1"/>
    <dgm:cxn modelId="{15642E1E-D382-4C37-A5BC-CDAF56CC57AF}" type="presParOf" srcId="{C876B938-1E80-4919-8639-9DC88B1E7437}" destId="{0B6BFF33-B4D2-4A49-A89F-066B77738035}" srcOrd="0" destOrd="0" presId="urn:microsoft.com/office/officeart/2005/8/layout/pyramid1"/>
    <dgm:cxn modelId="{41384EA5-45D1-449C-95F8-22D82FD72AF1}" type="presParOf" srcId="{C876B938-1E80-4919-8639-9DC88B1E7437}" destId="{8AFC542D-D418-4729-874C-7EAFE9C29AF5}"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66E610D-8C77-41AA-987B-35459B27F366}" type="doc">
      <dgm:prSet loTypeId="urn:microsoft.com/office/officeart/2005/8/layout/matrix3" loCatId="matrix" qsTypeId="urn:microsoft.com/office/officeart/2005/8/quickstyle/3d2" qsCatId="3D" csTypeId="urn:microsoft.com/office/officeart/2005/8/colors/accent0_3" csCatId="mainScheme" phldr="1"/>
      <dgm:spPr/>
      <dgm:t>
        <a:bodyPr/>
        <a:lstStyle/>
        <a:p>
          <a:endParaRPr lang="en-GB"/>
        </a:p>
      </dgm:t>
    </dgm:pt>
    <dgm:pt modelId="{FF3F378D-5D19-4A38-AFF2-982BDE7FDDE3}">
      <dgm:prSet phldrT="[Text]" custT="1"/>
      <dgm:spPr/>
      <dgm:t>
        <a:bodyPr/>
        <a:lstStyle/>
        <a:p>
          <a:r>
            <a:rPr lang="en-GB" sz="2000" dirty="0"/>
            <a:t>Educational </a:t>
          </a:r>
          <a:r>
            <a:rPr lang="en-GB" sz="1600" dirty="0"/>
            <a:t>(entry qualifications, prior schooling, professional experience)</a:t>
          </a:r>
          <a:endParaRPr lang="en-GB" sz="2000" dirty="0"/>
        </a:p>
      </dgm:t>
    </dgm:pt>
    <dgm:pt modelId="{E89C579F-52D6-4217-B507-C34A7411FF75}" type="parTrans" cxnId="{B24A8D42-0AAC-4BAF-85EC-EF9CA7B618DB}">
      <dgm:prSet/>
      <dgm:spPr/>
      <dgm:t>
        <a:bodyPr/>
        <a:lstStyle/>
        <a:p>
          <a:endParaRPr lang="en-GB"/>
        </a:p>
      </dgm:t>
    </dgm:pt>
    <dgm:pt modelId="{C8467C0A-8A3B-48DF-95A8-DC0343EB1918}" type="sibTrans" cxnId="{B24A8D42-0AAC-4BAF-85EC-EF9CA7B618DB}">
      <dgm:prSet/>
      <dgm:spPr/>
      <dgm:t>
        <a:bodyPr/>
        <a:lstStyle/>
        <a:p>
          <a:endParaRPr lang="en-GB"/>
        </a:p>
      </dgm:t>
    </dgm:pt>
    <dgm:pt modelId="{9C5B3908-DD6D-49CF-805A-9401EE279F0D}">
      <dgm:prSet phldrT="[Text]" custT="1"/>
      <dgm:spPr/>
      <dgm:t>
        <a:bodyPr/>
        <a:lstStyle/>
        <a:p>
          <a:r>
            <a:rPr lang="en-GB" sz="2400" dirty="0"/>
            <a:t>Dispositional (</a:t>
          </a:r>
          <a:r>
            <a:rPr lang="en-GB" sz="1800" dirty="0"/>
            <a:t>self-esteem, confidence, maturity, interests, beliefs)</a:t>
          </a:r>
          <a:endParaRPr lang="en-GB" sz="2400" dirty="0"/>
        </a:p>
      </dgm:t>
    </dgm:pt>
    <dgm:pt modelId="{FB653F75-2BE2-404E-A93E-597A9B143C46}" type="parTrans" cxnId="{926C71FB-84D8-4E9C-BBC0-B0A9D3228203}">
      <dgm:prSet/>
      <dgm:spPr/>
      <dgm:t>
        <a:bodyPr/>
        <a:lstStyle/>
        <a:p>
          <a:endParaRPr lang="en-GB"/>
        </a:p>
      </dgm:t>
    </dgm:pt>
    <dgm:pt modelId="{C510D1CE-2EDF-44AC-A7E9-4637CBBD61E9}" type="sibTrans" cxnId="{926C71FB-84D8-4E9C-BBC0-B0A9D3228203}">
      <dgm:prSet/>
      <dgm:spPr/>
      <dgm:t>
        <a:bodyPr/>
        <a:lstStyle/>
        <a:p>
          <a:endParaRPr lang="en-GB"/>
        </a:p>
      </dgm:t>
    </dgm:pt>
    <dgm:pt modelId="{2E7288F4-1FFB-4769-8530-224C8245C234}">
      <dgm:prSet phldrT="[Text]" custT="1"/>
      <dgm:spPr/>
      <dgm:t>
        <a:bodyPr/>
        <a:lstStyle/>
        <a:p>
          <a:r>
            <a:rPr lang="en-GB" sz="2000" dirty="0"/>
            <a:t>Circumstantial</a:t>
          </a:r>
          <a:r>
            <a:rPr lang="en-GB" sz="2400" dirty="0"/>
            <a:t> </a:t>
          </a:r>
          <a:r>
            <a:rPr lang="en-GB" sz="1600" dirty="0"/>
            <a:t>(disability, geography, socio-economic grouping, urban/rural) </a:t>
          </a:r>
          <a:endParaRPr lang="en-GB" sz="2400" dirty="0"/>
        </a:p>
      </dgm:t>
    </dgm:pt>
    <dgm:pt modelId="{B34AF0D2-9AB8-46A7-9D70-210295BE0392}" type="parTrans" cxnId="{0DF4CB23-5103-4D36-8296-35D6DA951FF8}">
      <dgm:prSet/>
      <dgm:spPr/>
      <dgm:t>
        <a:bodyPr/>
        <a:lstStyle/>
        <a:p>
          <a:endParaRPr lang="en-GB"/>
        </a:p>
      </dgm:t>
    </dgm:pt>
    <dgm:pt modelId="{79215D70-2B43-4668-B277-4FC6072AEB37}" type="sibTrans" cxnId="{0DF4CB23-5103-4D36-8296-35D6DA951FF8}">
      <dgm:prSet/>
      <dgm:spPr/>
      <dgm:t>
        <a:bodyPr/>
        <a:lstStyle/>
        <a:p>
          <a:endParaRPr lang="en-GB"/>
        </a:p>
      </dgm:t>
    </dgm:pt>
    <dgm:pt modelId="{558691C4-8934-4252-A7F6-E5EBA5333844}">
      <dgm:prSet phldrT="[Text]" custT="1"/>
      <dgm:spPr/>
      <dgm:t>
        <a:bodyPr/>
        <a:lstStyle/>
        <a:p>
          <a:r>
            <a:rPr lang="en-GB" sz="2400" dirty="0"/>
            <a:t>Cultural </a:t>
          </a:r>
          <a:r>
            <a:rPr lang="en-GB" sz="1600" dirty="0"/>
            <a:t>(language, country of origin, cultural capital, family responsibility)</a:t>
          </a:r>
          <a:endParaRPr lang="en-GB" sz="2400" dirty="0"/>
        </a:p>
      </dgm:t>
    </dgm:pt>
    <dgm:pt modelId="{4A63ABEA-F991-4ECE-94CD-798130543719}" type="parTrans" cxnId="{20F9164D-8CF9-4384-9AAA-C2050B337D7B}">
      <dgm:prSet/>
      <dgm:spPr/>
      <dgm:t>
        <a:bodyPr/>
        <a:lstStyle/>
        <a:p>
          <a:endParaRPr lang="en-GB"/>
        </a:p>
      </dgm:t>
    </dgm:pt>
    <dgm:pt modelId="{4EC65F13-C268-44D7-9ECA-4C42E3D4FDDD}" type="sibTrans" cxnId="{20F9164D-8CF9-4384-9AAA-C2050B337D7B}">
      <dgm:prSet/>
      <dgm:spPr/>
      <dgm:t>
        <a:bodyPr/>
        <a:lstStyle/>
        <a:p>
          <a:endParaRPr lang="en-GB"/>
        </a:p>
      </dgm:t>
    </dgm:pt>
    <dgm:pt modelId="{DE8279D3-23E6-4404-9E35-43AE905C1C5E}" type="pres">
      <dgm:prSet presAssocID="{E66E610D-8C77-41AA-987B-35459B27F366}" presName="matrix" presStyleCnt="0">
        <dgm:presLayoutVars>
          <dgm:chMax val="1"/>
          <dgm:dir/>
          <dgm:resizeHandles val="exact"/>
        </dgm:presLayoutVars>
      </dgm:prSet>
      <dgm:spPr/>
    </dgm:pt>
    <dgm:pt modelId="{67B17EAD-D324-4C92-9C04-553BEDD3A6DF}" type="pres">
      <dgm:prSet presAssocID="{E66E610D-8C77-41AA-987B-35459B27F366}" presName="diamond" presStyleLbl="bgShp" presStyleIdx="0" presStyleCnt="1" custScaleX="100706" custScaleY="99474" custLinFactNeighborX="-377" custLinFactNeighborY="-1033"/>
      <dgm:spPr/>
    </dgm:pt>
    <dgm:pt modelId="{D34022C1-7DF3-4293-9A82-7F9DCA7A00B2}" type="pres">
      <dgm:prSet presAssocID="{E66E610D-8C77-41AA-987B-35459B27F366}" presName="quad1" presStyleLbl="node1" presStyleIdx="0" presStyleCnt="4">
        <dgm:presLayoutVars>
          <dgm:chMax val="0"/>
          <dgm:chPref val="0"/>
          <dgm:bulletEnabled val="1"/>
        </dgm:presLayoutVars>
      </dgm:prSet>
      <dgm:spPr/>
    </dgm:pt>
    <dgm:pt modelId="{CA5FBB69-63E8-4446-984F-AA5416F2ED49}" type="pres">
      <dgm:prSet presAssocID="{E66E610D-8C77-41AA-987B-35459B27F366}" presName="quad2" presStyleLbl="node1" presStyleIdx="1" presStyleCnt="4">
        <dgm:presLayoutVars>
          <dgm:chMax val="0"/>
          <dgm:chPref val="0"/>
          <dgm:bulletEnabled val="1"/>
        </dgm:presLayoutVars>
      </dgm:prSet>
      <dgm:spPr/>
    </dgm:pt>
    <dgm:pt modelId="{05BE825B-4AB5-479D-9DB3-E2CEEB5FBF55}" type="pres">
      <dgm:prSet presAssocID="{E66E610D-8C77-41AA-987B-35459B27F366}" presName="quad3" presStyleLbl="node1" presStyleIdx="2" presStyleCnt="4">
        <dgm:presLayoutVars>
          <dgm:chMax val="0"/>
          <dgm:chPref val="0"/>
          <dgm:bulletEnabled val="1"/>
        </dgm:presLayoutVars>
      </dgm:prSet>
      <dgm:spPr/>
    </dgm:pt>
    <dgm:pt modelId="{6BB66DA6-844A-41C3-AF04-34E3F93B5196}" type="pres">
      <dgm:prSet presAssocID="{E66E610D-8C77-41AA-987B-35459B27F366}" presName="quad4" presStyleLbl="node1" presStyleIdx="3" presStyleCnt="4">
        <dgm:presLayoutVars>
          <dgm:chMax val="0"/>
          <dgm:chPref val="0"/>
          <dgm:bulletEnabled val="1"/>
        </dgm:presLayoutVars>
      </dgm:prSet>
      <dgm:spPr/>
    </dgm:pt>
  </dgm:ptLst>
  <dgm:cxnLst>
    <dgm:cxn modelId="{8707BE15-20AC-463E-9911-7302E077FD24}" type="presOf" srcId="{2E7288F4-1FFB-4769-8530-224C8245C234}" destId="{05BE825B-4AB5-479D-9DB3-E2CEEB5FBF55}" srcOrd="0" destOrd="0" presId="urn:microsoft.com/office/officeart/2005/8/layout/matrix3"/>
    <dgm:cxn modelId="{0DF4CB23-5103-4D36-8296-35D6DA951FF8}" srcId="{E66E610D-8C77-41AA-987B-35459B27F366}" destId="{2E7288F4-1FFB-4769-8530-224C8245C234}" srcOrd="2" destOrd="0" parTransId="{B34AF0D2-9AB8-46A7-9D70-210295BE0392}" sibTransId="{79215D70-2B43-4668-B277-4FC6072AEB37}"/>
    <dgm:cxn modelId="{B24A8D42-0AAC-4BAF-85EC-EF9CA7B618DB}" srcId="{E66E610D-8C77-41AA-987B-35459B27F366}" destId="{FF3F378D-5D19-4A38-AFF2-982BDE7FDDE3}" srcOrd="0" destOrd="0" parTransId="{E89C579F-52D6-4217-B507-C34A7411FF75}" sibTransId="{C8467C0A-8A3B-48DF-95A8-DC0343EB1918}"/>
    <dgm:cxn modelId="{20F9164D-8CF9-4384-9AAA-C2050B337D7B}" srcId="{E66E610D-8C77-41AA-987B-35459B27F366}" destId="{558691C4-8934-4252-A7F6-E5EBA5333844}" srcOrd="3" destOrd="0" parTransId="{4A63ABEA-F991-4ECE-94CD-798130543719}" sibTransId="{4EC65F13-C268-44D7-9ECA-4C42E3D4FDDD}"/>
    <dgm:cxn modelId="{96065CA9-7416-4DC3-AE18-76659F43FA7F}" type="presOf" srcId="{E66E610D-8C77-41AA-987B-35459B27F366}" destId="{DE8279D3-23E6-4404-9E35-43AE905C1C5E}" srcOrd="0" destOrd="0" presId="urn:microsoft.com/office/officeart/2005/8/layout/matrix3"/>
    <dgm:cxn modelId="{F8A765B5-5F03-416B-A415-74AFFAE5A100}" type="presOf" srcId="{558691C4-8934-4252-A7F6-E5EBA5333844}" destId="{6BB66DA6-844A-41C3-AF04-34E3F93B5196}" srcOrd="0" destOrd="0" presId="urn:microsoft.com/office/officeart/2005/8/layout/matrix3"/>
    <dgm:cxn modelId="{BAE199BB-A8D6-423C-96E6-D3E634684E0F}" type="presOf" srcId="{FF3F378D-5D19-4A38-AFF2-982BDE7FDDE3}" destId="{D34022C1-7DF3-4293-9A82-7F9DCA7A00B2}" srcOrd="0" destOrd="0" presId="urn:microsoft.com/office/officeart/2005/8/layout/matrix3"/>
    <dgm:cxn modelId="{841572FA-79E7-4F7F-8B36-21DED24C5EE6}" type="presOf" srcId="{9C5B3908-DD6D-49CF-805A-9401EE279F0D}" destId="{CA5FBB69-63E8-4446-984F-AA5416F2ED49}" srcOrd="0" destOrd="0" presId="urn:microsoft.com/office/officeart/2005/8/layout/matrix3"/>
    <dgm:cxn modelId="{926C71FB-84D8-4E9C-BBC0-B0A9D3228203}" srcId="{E66E610D-8C77-41AA-987B-35459B27F366}" destId="{9C5B3908-DD6D-49CF-805A-9401EE279F0D}" srcOrd="1" destOrd="0" parTransId="{FB653F75-2BE2-404E-A93E-597A9B143C46}" sibTransId="{C510D1CE-2EDF-44AC-A7E9-4637CBBD61E9}"/>
    <dgm:cxn modelId="{D83615EE-FA4E-46CA-8197-7FE1F646F7C6}" type="presParOf" srcId="{DE8279D3-23E6-4404-9E35-43AE905C1C5E}" destId="{67B17EAD-D324-4C92-9C04-553BEDD3A6DF}" srcOrd="0" destOrd="0" presId="urn:microsoft.com/office/officeart/2005/8/layout/matrix3"/>
    <dgm:cxn modelId="{39AED885-2D32-4DC2-A498-259C939C7511}" type="presParOf" srcId="{DE8279D3-23E6-4404-9E35-43AE905C1C5E}" destId="{D34022C1-7DF3-4293-9A82-7F9DCA7A00B2}" srcOrd="1" destOrd="0" presId="urn:microsoft.com/office/officeart/2005/8/layout/matrix3"/>
    <dgm:cxn modelId="{62D6E07F-EB75-4A8D-9D27-99851B571E13}" type="presParOf" srcId="{DE8279D3-23E6-4404-9E35-43AE905C1C5E}" destId="{CA5FBB69-63E8-4446-984F-AA5416F2ED49}" srcOrd="2" destOrd="0" presId="urn:microsoft.com/office/officeart/2005/8/layout/matrix3"/>
    <dgm:cxn modelId="{D5FA441D-63F7-49B5-990C-24B9B21EE8AE}" type="presParOf" srcId="{DE8279D3-23E6-4404-9E35-43AE905C1C5E}" destId="{05BE825B-4AB5-479D-9DB3-E2CEEB5FBF55}" srcOrd="3" destOrd="0" presId="urn:microsoft.com/office/officeart/2005/8/layout/matrix3"/>
    <dgm:cxn modelId="{5C05D16D-5927-4FA3-9169-6E96778955E6}" type="presParOf" srcId="{DE8279D3-23E6-4404-9E35-43AE905C1C5E}" destId="{6BB66DA6-844A-41C3-AF04-34E3F93B5196}"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8EAEBE-FEE4-44BC-B67C-1DEED10F850B}">
      <dsp:nvSpPr>
        <dsp:cNvPr id="0" name=""/>
        <dsp:cNvSpPr/>
      </dsp:nvSpPr>
      <dsp:spPr>
        <a:xfrm>
          <a:off x="2977023" y="0"/>
          <a:ext cx="2977023" cy="1806101"/>
        </a:xfrm>
        <a:prstGeom prst="trapezoid">
          <a:avLst>
            <a:gd name="adj" fmla="val 82416"/>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Historically – originally gender and disability (Smucker, 2022)</a:t>
          </a:r>
        </a:p>
      </dsp:txBody>
      <dsp:txXfrm>
        <a:off x="2977023" y="0"/>
        <a:ext cx="2977023" cy="1806101"/>
      </dsp:txXfrm>
    </dsp:sp>
    <dsp:sp modelId="{A87555C8-4F3A-4353-8F44-826E81B2AA2F}">
      <dsp:nvSpPr>
        <dsp:cNvPr id="0" name=""/>
        <dsp:cNvSpPr/>
      </dsp:nvSpPr>
      <dsp:spPr>
        <a:xfrm>
          <a:off x="1488511" y="1806101"/>
          <a:ext cx="5954047" cy="1806101"/>
        </a:xfrm>
        <a:prstGeom prst="trapezoid">
          <a:avLst>
            <a:gd name="adj" fmla="val 82416"/>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Broader protected characteristics e.g. ages, sexuality </a:t>
          </a:r>
        </a:p>
      </dsp:txBody>
      <dsp:txXfrm>
        <a:off x="2530470" y="1806101"/>
        <a:ext cx="3870130" cy="1806101"/>
      </dsp:txXfrm>
    </dsp:sp>
    <dsp:sp modelId="{0B6BFF33-B4D2-4A49-A89F-066B77738035}">
      <dsp:nvSpPr>
        <dsp:cNvPr id="0" name=""/>
        <dsp:cNvSpPr/>
      </dsp:nvSpPr>
      <dsp:spPr>
        <a:xfrm>
          <a:off x="0" y="3612203"/>
          <a:ext cx="8931071" cy="1806101"/>
        </a:xfrm>
        <a:prstGeom prst="trapezoid">
          <a:avLst>
            <a:gd name="adj" fmla="val 82416"/>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Broadening – points of identity e.g. caring responsibilities, first in family to HE</a:t>
          </a:r>
        </a:p>
      </dsp:txBody>
      <dsp:txXfrm>
        <a:off x="1562937" y="3612203"/>
        <a:ext cx="5805196" cy="18061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17EAD-D324-4C92-9C04-553BEDD3A6DF}">
      <dsp:nvSpPr>
        <dsp:cNvPr id="0" name=""/>
        <dsp:cNvSpPr/>
      </dsp:nvSpPr>
      <dsp:spPr>
        <a:xfrm>
          <a:off x="1878236" y="0"/>
          <a:ext cx="5281529" cy="5216916"/>
        </a:xfrm>
        <a:prstGeom prst="diamond">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34022C1-7DF3-4293-9A82-7F9DCA7A00B2}">
      <dsp:nvSpPr>
        <dsp:cNvPr id="0" name=""/>
        <dsp:cNvSpPr/>
      </dsp:nvSpPr>
      <dsp:spPr>
        <a:xfrm>
          <a:off x="2414748" y="498227"/>
          <a:ext cx="2045356" cy="2045356"/>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Educational </a:t>
          </a:r>
          <a:r>
            <a:rPr lang="en-GB" sz="1600" kern="1200" dirty="0"/>
            <a:t>(entry qualifications, prior schooling, professional experience)</a:t>
          </a:r>
          <a:endParaRPr lang="en-GB" sz="2000" kern="1200" dirty="0"/>
        </a:p>
      </dsp:txBody>
      <dsp:txXfrm>
        <a:off x="2514594" y="598073"/>
        <a:ext cx="1845664" cy="1845664"/>
      </dsp:txXfrm>
    </dsp:sp>
    <dsp:sp modelId="{CA5FBB69-63E8-4446-984F-AA5416F2ED49}">
      <dsp:nvSpPr>
        <dsp:cNvPr id="0" name=""/>
        <dsp:cNvSpPr/>
      </dsp:nvSpPr>
      <dsp:spPr>
        <a:xfrm>
          <a:off x="4617440" y="498227"/>
          <a:ext cx="2045356" cy="2045356"/>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Dispositional (</a:t>
          </a:r>
          <a:r>
            <a:rPr lang="en-GB" sz="1800" kern="1200" dirty="0"/>
            <a:t>self-esteem, confidence, maturity, interests, beliefs)</a:t>
          </a:r>
          <a:endParaRPr lang="en-GB" sz="2400" kern="1200" dirty="0"/>
        </a:p>
      </dsp:txBody>
      <dsp:txXfrm>
        <a:off x="4717286" y="598073"/>
        <a:ext cx="1845664" cy="1845664"/>
      </dsp:txXfrm>
    </dsp:sp>
    <dsp:sp modelId="{05BE825B-4AB5-479D-9DB3-E2CEEB5FBF55}">
      <dsp:nvSpPr>
        <dsp:cNvPr id="0" name=""/>
        <dsp:cNvSpPr/>
      </dsp:nvSpPr>
      <dsp:spPr>
        <a:xfrm>
          <a:off x="2414748" y="2700919"/>
          <a:ext cx="2045356" cy="2045356"/>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Circumstantial</a:t>
          </a:r>
          <a:r>
            <a:rPr lang="en-GB" sz="2400" kern="1200" dirty="0"/>
            <a:t> </a:t>
          </a:r>
          <a:r>
            <a:rPr lang="en-GB" sz="1600" kern="1200" dirty="0"/>
            <a:t>(disability, geography, socio-economic grouping, urban/rural) </a:t>
          </a:r>
          <a:endParaRPr lang="en-GB" sz="2400" kern="1200" dirty="0"/>
        </a:p>
      </dsp:txBody>
      <dsp:txXfrm>
        <a:off x="2514594" y="2800765"/>
        <a:ext cx="1845664" cy="1845664"/>
      </dsp:txXfrm>
    </dsp:sp>
    <dsp:sp modelId="{6BB66DA6-844A-41C3-AF04-34E3F93B5196}">
      <dsp:nvSpPr>
        <dsp:cNvPr id="0" name=""/>
        <dsp:cNvSpPr/>
      </dsp:nvSpPr>
      <dsp:spPr>
        <a:xfrm>
          <a:off x="4617440" y="2700919"/>
          <a:ext cx="2045356" cy="2045356"/>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Cultural </a:t>
          </a:r>
          <a:r>
            <a:rPr lang="en-GB" sz="1600" kern="1200" dirty="0"/>
            <a:t>(language, country of origin, cultural capital, family responsibility)</a:t>
          </a:r>
          <a:endParaRPr lang="en-GB" sz="2400" kern="1200" dirty="0"/>
        </a:p>
      </dsp:txBody>
      <dsp:txXfrm>
        <a:off x="4717286" y="2800765"/>
        <a:ext cx="1845664" cy="184566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C2C6538-5518-439B-826F-B94EF9CFDE5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BE9CA58-1427-4A93-A31C-E0091E8069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743D0C-8C99-4D01-A2DD-FBA7DA066F88}" type="datetimeFigureOut">
              <a:rPr lang="en-GB" smtClean="0"/>
              <a:t>10/05/2023</a:t>
            </a:fld>
            <a:endParaRPr lang="en-GB"/>
          </a:p>
        </p:txBody>
      </p:sp>
      <p:sp>
        <p:nvSpPr>
          <p:cNvPr id="4" name="Footer Placeholder 3">
            <a:extLst>
              <a:ext uri="{FF2B5EF4-FFF2-40B4-BE49-F238E27FC236}">
                <a16:creationId xmlns:a16="http://schemas.microsoft.com/office/drawing/2014/main" id="{C0608DE9-C0C8-4616-9A5C-DF2D166599A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B218209-77C5-467F-938B-462CA47AED2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20042C-2448-4219-BFFD-42BD733CE6BD}" type="slidenum">
              <a:rPr lang="en-GB" smtClean="0"/>
              <a:t>‹#›</a:t>
            </a:fld>
            <a:endParaRPr lang="en-GB"/>
          </a:p>
        </p:txBody>
      </p:sp>
    </p:spTree>
    <p:extLst>
      <p:ext uri="{BB962C8B-B14F-4D97-AF65-F5344CB8AC3E}">
        <p14:creationId xmlns:p14="http://schemas.microsoft.com/office/powerpoint/2010/main" val="38739612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54B16-C4D1-4807-8C7C-0FF2775CD8D8}" type="datetimeFigureOut">
              <a:rPr lang="en-GB" smtClean="0"/>
              <a:t>10/05/2023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BFF35F-CCA9-4D4C-966E-5D2E030D5A93}" type="slidenum">
              <a:rPr lang="en-GB" smtClean="0"/>
              <a:t>‹#›</a:t>
            </a:fld>
            <a:endParaRPr lang="en-GB"/>
          </a:p>
        </p:txBody>
      </p:sp>
    </p:spTree>
    <p:extLst>
      <p:ext uri="{BB962C8B-B14F-4D97-AF65-F5344CB8AC3E}">
        <p14:creationId xmlns:p14="http://schemas.microsoft.com/office/powerpoint/2010/main" val="4064281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BFF35F-CCA9-4D4C-966E-5D2E030D5A93}" type="slidenum">
              <a:rPr lang="en-GB" smtClean="0"/>
              <a:t>1</a:t>
            </a:fld>
            <a:endParaRPr lang="en-GB"/>
          </a:p>
        </p:txBody>
      </p:sp>
    </p:spTree>
    <p:extLst>
      <p:ext uri="{BB962C8B-B14F-4D97-AF65-F5344CB8AC3E}">
        <p14:creationId xmlns:p14="http://schemas.microsoft.com/office/powerpoint/2010/main" val="429435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D1BFF35F-CCA9-4D4C-966E-5D2E030D5A93}" type="slidenum">
              <a:rPr lang="en-GB" smtClean="0"/>
              <a:t>3</a:t>
            </a:fld>
            <a:endParaRPr lang="en-GB"/>
          </a:p>
        </p:txBody>
      </p:sp>
    </p:spTree>
    <p:extLst>
      <p:ext uri="{BB962C8B-B14F-4D97-AF65-F5344CB8AC3E}">
        <p14:creationId xmlns:p14="http://schemas.microsoft.com/office/powerpoint/2010/main" val="4001591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BFF35F-CCA9-4D4C-966E-5D2E030D5A93}" type="slidenum">
              <a:rPr lang="en-GB" smtClean="0"/>
              <a:t>4</a:t>
            </a:fld>
            <a:endParaRPr lang="en-GB"/>
          </a:p>
        </p:txBody>
      </p:sp>
    </p:spTree>
    <p:extLst>
      <p:ext uri="{BB962C8B-B14F-4D97-AF65-F5344CB8AC3E}">
        <p14:creationId xmlns:p14="http://schemas.microsoft.com/office/powerpoint/2010/main" val="3875428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Reference https://www.jisc.ac.uk/news/government-action-called-for-to-lift-he-students-out-of-digital-poverty-18-jan-2021</a:t>
            </a:r>
          </a:p>
          <a:p>
            <a:endParaRPr lang="en-GB" dirty="0"/>
          </a:p>
        </p:txBody>
      </p:sp>
      <p:sp>
        <p:nvSpPr>
          <p:cNvPr id="4" name="Slide Number Placeholder 3"/>
          <p:cNvSpPr>
            <a:spLocks noGrp="1"/>
          </p:cNvSpPr>
          <p:nvPr>
            <p:ph type="sldNum" sz="quarter" idx="5"/>
          </p:nvPr>
        </p:nvSpPr>
        <p:spPr/>
        <p:txBody>
          <a:bodyPr/>
          <a:lstStyle/>
          <a:p>
            <a:fld id="{D1BFF35F-CCA9-4D4C-966E-5D2E030D5A93}" type="slidenum">
              <a:rPr lang="en-GB" smtClean="0"/>
              <a:t>17</a:t>
            </a:fld>
            <a:endParaRPr lang="en-GB"/>
          </a:p>
        </p:txBody>
      </p:sp>
    </p:spTree>
    <p:extLst>
      <p:ext uri="{BB962C8B-B14F-4D97-AF65-F5344CB8AC3E}">
        <p14:creationId xmlns:p14="http://schemas.microsoft.com/office/powerpoint/2010/main" val="14593909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HAU Title Slide - bottom left log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02400"/>
            <a:ext cx="2296965" cy="749318"/>
          </a:xfrm>
          <a:prstGeom prst="rect">
            <a:avLst/>
          </a:prstGeom>
        </p:spPr>
      </p:pic>
    </p:spTree>
    <p:extLst>
      <p:ext uri="{BB962C8B-B14F-4D97-AF65-F5344CB8AC3E}">
        <p14:creationId xmlns:p14="http://schemas.microsoft.com/office/powerpoint/2010/main" val="3956546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HAU Title with Content - bottom lef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1512801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AU Section Header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997834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AU Comparison - bottom lef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1317004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HAU Picture with Caption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634834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AU Title Only - bottom lef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768445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AU Blank - bottom lef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3870418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ark blue HAU Title Slide - bottom left log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302400"/>
            <a:ext cx="2296965" cy="749318"/>
          </a:xfrm>
          <a:prstGeom prst="rect">
            <a:avLst/>
          </a:prstGeom>
        </p:spPr>
      </p:pic>
    </p:spTree>
    <p:extLst>
      <p:ext uri="{BB962C8B-B14F-4D97-AF65-F5344CB8AC3E}">
        <p14:creationId xmlns:p14="http://schemas.microsoft.com/office/powerpoint/2010/main" val="1265733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Dark blue HAU Title with Content - bottom lef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96730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Dark blue HAU Section Header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695317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U Comparison - bottom lef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804207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Dark blue HAU Picture with Caption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996276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blue HAU Title Only - bottom lef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069687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blue HAU Blank - bottom lef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242723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HAU Blue Title Slide - bottom left logo">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02400"/>
            <a:ext cx="2296965" cy="749318"/>
          </a:xfrm>
          <a:prstGeom prst="rect">
            <a:avLst/>
          </a:prstGeom>
        </p:spPr>
      </p:pic>
    </p:spTree>
    <p:extLst>
      <p:ext uri="{BB962C8B-B14F-4D97-AF65-F5344CB8AC3E}">
        <p14:creationId xmlns:p14="http://schemas.microsoft.com/office/powerpoint/2010/main" val="2837773445"/>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HAU Blue Title with Content - bottom lef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0034" y="5800642"/>
            <a:ext cx="2296965" cy="749318"/>
          </a:xfrm>
          <a:prstGeom prst="rect">
            <a:avLst/>
          </a:prstGeom>
        </p:spPr>
      </p:pic>
    </p:spTree>
    <p:extLst>
      <p:ext uri="{BB962C8B-B14F-4D97-AF65-F5344CB8AC3E}">
        <p14:creationId xmlns:p14="http://schemas.microsoft.com/office/powerpoint/2010/main" val="4187705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HAU Blue Section Header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0485" y="5768763"/>
            <a:ext cx="2296965" cy="749318"/>
          </a:xfrm>
          <a:prstGeom prst="rect">
            <a:avLst/>
          </a:prstGeom>
        </p:spPr>
      </p:pic>
    </p:spTree>
    <p:extLst>
      <p:ext uri="{BB962C8B-B14F-4D97-AF65-F5344CB8AC3E}">
        <p14:creationId xmlns:p14="http://schemas.microsoft.com/office/powerpoint/2010/main" val="3311757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AU Blue Comparison - bottom lef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35035" y="5889710"/>
            <a:ext cx="2296965" cy="749318"/>
          </a:xfrm>
          <a:prstGeom prst="rect">
            <a:avLst/>
          </a:prstGeom>
        </p:spPr>
      </p:pic>
    </p:spTree>
    <p:extLst>
      <p:ext uri="{BB962C8B-B14F-4D97-AF65-F5344CB8AC3E}">
        <p14:creationId xmlns:p14="http://schemas.microsoft.com/office/powerpoint/2010/main" val="2688010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HAU Blue Picture with Caption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705" y="5761963"/>
            <a:ext cx="2296965" cy="749318"/>
          </a:xfrm>
          <a:prstGeom prst="rect">
            <a:avLst/>
          </a:prstGeom>
        </p:spPr>
      </p:pic>
    </p:spTree>
    <p:extLst>
      <p:ext uri="{BB962C8B-B14F-4D97-AF65-F5344CB8AC3E}">
        <p14:creationId xmlns:p14="http://schemas.microsoft.com/office/powerpoint/2010/main" val="3589388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U Blue Title Only - bottom lef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09847" y="5802304"/>
            <a:ext cx="2296965" cy="749318"/>
          </a:xfrm>
          <a:prstGeom prst="rect">
            <a:avLst/>
          </a:prstGeom>
        </p:spPr>
      </p:pic>
    </p:spTree>
    <p:extLst>
      <p:ext uri="{BB962C8B-B14F-4D97-AF65-F5344CB8AC3E}">
        <p14:creationId xmlns:p14="http://schemas.microsoft.com/office/powerpoint/2010/main" val="17055644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AU Blue Blank - bottom left logo">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129" y="5829198"/>
            <a:ext cx="2296965" cy="749318"/>
          </a:xfrm>
          <a:prstGeom prst="rect">
            <a:avLst/>
          </a:prstGeom>
        </p:spPr>
      </p:pic>
    </p:spTree>
    <p:extLst>
      <p:ext uri="{BB962C8B-B14F-4D97-AF65-F5344CB8AC3E}">
        <p14:creationId xmlns:p14="http://schemas.microsoft.com/office/powerpoint/2010/main" val="1690543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2620840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HAU Yellow Title Slide - bottom left logo">
    <p:bg>
      <p:bgPr>
        <a:solidFill>
          <a:srgbClr val="FFF5D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02400"/>
            <a:ext cx="2296965" cy="749318"/>
          </a:xfrm>
          <a:prstGeom prst="rect">
            <a:avLst/>
          </a:prstGeom>
        </p:spPr>
      </p:pic>
    </p:spTree>
    <p:extLst>
      <p:ext uri="{BB962C8B-B14F-4D97-AF65-F5344CB8AC3E}">
        <p14:creationId xmlns:p14="http://schemas.microsoft.com/office/powerpoint/2010/main" val="318067054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HAU Yellow Title with Content - bottom lef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40703069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HAU Yellow Section Header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4114470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U Yellow Comparison - bottom lef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2756084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HAU Yellow Picture with Caption - bottom lef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33612035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AU Yellow Title Only - bottom lef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10698203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AU Yellow Blank - bottom lef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02304"/>
            <a:ext cx="2296965" cy="749318"/>
          </a:xfrm>
          <a:prstGeom prst="rect">
            <a:avLst/>
          </a:prstGeom>
        </p:spPr>
      </p:pic>
    </p:spTree>
    <p:extLst>
      <p:ext uri="{BB962C8B-B14F-4D97-AF65-F5344CB8AC3E}">
        <p14:creationId xmlns:p14="http://schemas.microsoft.com/office/powerpoint/2010/main" val="37914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HAU Title Slide - bottom right logo">
    <p:bg>
      <p:bgPr>
        <a:solidFill>
          <a:srgbClr val="F7F7F7"/>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50179" y="302400"/>
            <a:ext cx="2296965" cy="749318"/>
          </a:xfrm>
          <a:prstGeom prst="rect">
            <a:avLst/>
          </a:prstGeom>
        </p:spPr>
      </p:pic>
    </p:spTree>
    <p:extLst>
      <p:ext uri="{BB962C8B-B14F-4D97-AF65-F5344CB8AC3E}">
        <p14:creationId xmlns:p14="http://schemas.microsoft.com/office/powerpoint/2010/main" val="46884619"/>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HAU Title with Content - bottom righ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41796792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HAU Section Header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35942023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AU Comparison - bottom righ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4174875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HAU Picture with Caption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8423" y="5802304"/>
            <a:ext cx="2296965" cy="749318"/>
          </a:xfrm>
          <a:prstGeom prst="rect">
            <a:avLst/>
          </a:prstGeom>
        </p:spPr>
      </p:pic>
    </p:spTree>
    <p:extLst>
      <p:ext uri="{BB962C8B-B14F-4D97-AF65-F5344CB8AC3E}">
        <p14:creationId xmlns:p14="http://schemas.microsoft.com/office/powerpoint/2010/main" val="40667806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AU Title Only - bottom righ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11964868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AU Blank - bottom righ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2802355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ark blue HAU Title Slide - bottom right log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150179" y="302400"/>
            <a:ext cx="2296965" cy="749318"/>
          </a:xfrm>
          <a:prstGeom prst="rect">
            <a:avLst/>
          </a:prstGeom>
        </p:spPr>
      </p:pic>
    </p:spTree>
    <p:extLst>
      <p:ext uri="{BB962C8B-B14F-4D97-AF65-F5344CB8AC3E}">
        <p14:creationId xmlns:p14="http://schemas.microsoft.com/office/powerpoint/2010/main" val="699135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Dark blue HAU Title with Content - bottom righ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17770346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Dark blue HAU Section Header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29418460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ark blue HAU Comparison - bottom righ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42903880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Dark blue HAU Picture with Caption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8423" y="5802304"/>
            <a:ext cx="2296965" cy="749318"/>
          </a:xfrm>
          <a:prstGeom prst="rect">
            <a:avLst/>
          </a:prstGeom>
        </p:spPr>
      </p:pic>
    </p:spTree>
    <p:extLst>
      <p:ext uri="{BB962C8B-B14F-4D97-AF65-F5344CB8AC3E}">
        <p14:creationId xmlns:p14="http://schemas.microsoft.com/office/powerpoint/2010/main" val="16607471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ark blue HAU Title Only - bottom righ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5364036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ark blue HAU Blank - bottom righ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4170444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HAU Blue Title Slide - bottom right logo">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50179" y="302400"/>
            <a:ext cx="2296965" cy="749318"/>
          </a:xfrm>
          <a:prstGeom prst="rect">
            <a:avLst/>
          </a:prstGeom>
        </p:spPr>
      </p:pic>
    </p:spTree>
    <p:extLst>
      <p:ext uri="{BB962C8B-B14F-4D97-AF65-F5344CB8AC3E}">
        <p14:creationId xmlns:p14="http://schemas.microsoft.com/office/powerpoint/2010/main" val="2432104102"/>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HAU Blue Title with Content - bottom righ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
        <p:nvSpPr>
          <p:cNvPr id="4" name="Rectangle 3">
            <a:extLst>
              <a:ext uri="{FF2B5EF4-FFF2-40B4-BE49-F238E27FC236}">
                <a16:creationId xmlns:a16="http://schemas.microsoft.com/office/drawing/2014/main" id="{D9D4EBF6-26D9-48F3-8F95-DC7CB9145582}"/>
              </a:ext>
            </a:extLst>
          </p:cNvPr>
          <p:cNvSpPr/>
          <p:nvPr userDrawn="1"/>
        </p:nvSpPr>
        <p:spPr>
          <a:xfrm>
            <a:off x="9597834" y="6366956"/>
            <a:ext cx="1599156" cy="369332"/>
          </a:xfrm>
          <a:prstGeom prst="rect">
            <a:avLst/>
          </a:prstGeom>
        </p:spPr>
        <p:txBody>
          <a:bodyPr wrap="none">
            <a:spAutoFit/>
          </a:bodyPr>
          <a:lstStyle/>
          <a:p>
            <a:r>
              <a:rPr lang="en-GB" sz="1800" b="1" dirty="0"/>
              <a:t>@</a:t>
            </a:r>
            <a:r>
              <a:rPr lang="en-GB" sz="1800" b="1" dirty="0" err="1"/>
              <a:t>LydiaJArnold</a:t>
            </a:r>
            <a:endParaRPr lang="en-GB" sz="1800" b="1" dirty="0"/>
          </a:p>
        </p:txBody>
      </p:sp>
    </p:spTree>
    <p:extLst>
      <p:ext uri="{BB962C8B-B14F-4D97-AF65-F5344CB8AC3E}">
        <p14:creationId xmlns:p14="http://schemas.microsoft.com/office/powerpoint/2010/main" val="20748036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HAU Blue Section Header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19838593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AU Blue Comparison - bottom righ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31865577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HAU Blue Picture with Caption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8423" y="5802304"/>
            <a:ext cx="2296965" cy="749318"/>
          </a:xfrm>
          <a:prstGeom prst="rect">
            <a:avLst/>
          </a:prstGeom>
        </p:spPr>
      </p:pic>
    </p:spTree>
    <p:extLst>
      <p:ext uri="{BB962C8B-B14F-4D97-AF65-F5344CB8AC3E}">
        <p14:creationId xmlns:p14="http://schemas.microsoft.com/office/powerpoint/2010/main" val="24765167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AU Blue Title Only - bottom righ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24139505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AU Blue Blank - bottom righ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3443309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OLUMN &amp; GRAPHIC - JA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7121-3DEE-AD4C-A4FA-0321B9D1464E}"/>
              </a:ext>
            </a:extLst>
          </p:cNvPr>
          <p:cNvSpPr>
            <a:spLocks noGrp="1"/>
          </p:cNvSpPr>
          <p:nvPr>
            <p:ph type="title" hasCustomPrompt="1"/>
          </p:nvPr>
        </p:nvSpPr>
        <p:spPr>
          <a:xfrm>
            <a:off x="478366" y="452967"/>
            <a:ext cx="8691036" cy="455429"/>
          </a:xfrm>
          <a:prstGeom prst="rect">
            <a:avLst/>
          </a:prstGeom>
        </p:spPr>
        <p:txBody>
          <a:bodyPr lIns="0" tIns="0" rIns="0" bIns="0"/>
          <a:lstStyle>
            <a:lvl1pPr algn="l">
              <a:lnSpc>
                <a:spcPct val="100000"/>
              </a:lnSpc>
              <a:defRPr sz="3200" b="1" i="0">
                <a:solidFill>
                  <a:schemeClr val="bg1"/>
                </a:solidFill>
                <a:latin typeface="+mn-lt"/>
                <a:ea typeface="Roboto Black" panose="02000000000000000000" pitchFamily="2" charset="0"/>
              </a:defRPr>
            </a:lvl1pPr>
          </a:lstStyle>
          <a:p>
            <a:r>
              <a:rPr lang="en-US"/>
              <a:t>Page title</a:t>
            </a:r>
            <a:endParaRPr lang="en-GB"/>
          </a:p>
        </p:txBody>
      </p:sp>
      <p:sp>
        <p:nvSpPr>
          <p:cNvPr id="3" name="Content Placeholder 2">
            <a:extLst>
              <a:ext uri="{FF2B5EF4-FFF2-40B4-BE49-F238E27FC236}">
                <a16:creationId xmlns:a16="http://schemas.microsoft.com/office/drawing/2014/main" id="{37F543DD-043A-7743-A914-4BD35CA1C688}"/>
              </a:ext>
            </a:extLst>
          </p:cNvPr>
          <p:cNvSpPr>
            <a:spLocks noGrp="1"/>
          </p:cNvSpPr>
          <p:nvPr>
            <p:ph idx="1" hasCustomPrompt="1"/>
          </p:nvPr>
        </p:nvSpPr>
        <p:spPr>
          <a:xfrm>
            <a:off x="478368" y="1906075"/>
            <a:ext cx="5279997" cy="4018477"/>
          </a:xfrm>
          <a:prstGeom prst="rect">
            <a:avLst/>
          </a:prstGeom>
        </p:spPr>
        <p:txBody>
          <a:bodyPr lIns="0" tIns="0" rIns="0" bIns="0"/>
          <a:lstStyle>
            <a:lvl1pPr marL="241294" indent="-241294" defTabSz="359991">
              <a:lnSpc>
                <a:spcPct val="100000"/>
              </a:lnSpc>
              <a:tabLst/>
              <a:defRPr sz="2000" b="0" i="0">
                <a:solidFill>
                  <a:schemeClr val="bg1"/>
                </a:solidFill>
                <a:latin typeface="+mn-lt"/>
                <a:ea typeface="Roboto Light" panose="02000000000000000000" pitchFamily="2" charset="0"/>
              </a:defRPr>
            </a:lvl1pPr>
            <a:lvl2pPr marL="361942" indent="-241294" defTabSz="359991">
              <a:lnSpc>
                <a:spcPct val="100000"/>
              </a:lnSpc>
              <a:tabLst/>
              <a:defRPr sz="2000" b="0" i="0">
                <a:solidFill>
                  <a:schemeClr val="bg1"/>
                </a:solidFill>
                <a:latin typeface="+mn-lt"/>
                <a:ea typeface="Roboto Light" panose="02000000000000000000" pitchFamily="2" charset="0"/>
              </a:defRPr>
            </a:lvl2pPr>
            <a:lvl3pPr marL="474121" indent="-232828" defTabSz="359991">
              <a:lnSpc>
                <a:spcPct val="100000"/>
              </a:lnSpc>
              <a:tabLst/>
              <a:defRPr sz="2000" b="0" i="0">
                <a:solidFill>
                  <a:schemeClr val="bg1"/>
                </a:solidFill>
                <a:latin typeface="+mn-lt"/>
                <a:ea typeface="Roboto Light" panose="02000000000000000000" pitchFamily="2" charset="0"/>
              </a:defRPr>
            </a:lvl3pPr>
            <a:lvl4pPr marL="594769" indent="-239178" defTabSz="359991">
              <a:lnSpc>
                <a:spcPct val="100000"/>
              </a:lnSpc>
              <a:tabLst/>
              <a:defRPr sz="2000" b="0" i="0">
                <a:solidFill>
                  <a:schemeClr val="bg1"/>
                </a:solidFill>
                <a:latin typeface="+mn-lt"/>
                <a:ea typeface="Roboto Light" panose="02000000000000000000" pitchFamily="2" charset="0"/>
              </a:defRPr>
            </a:lvl4pPr>
            <a:lvl5pPr marL="717533" indent="-241294" defTabSz="359991">
              <a:lnSpc>
                <a:spcPct val="100000"/>
              </a:lnSpc>
              <a:tabLst/>
              <a:defRPr sz="2000" b="0" i="0">
                <a:solidFill>
                  <a:schemeClr val="bg1"/>
                </a:solidFill>
                <a:latin typeface="+mn-lt"/>
                <a:ea typeface="Roboto Light" panose="02000000000000000000" pitchFamily="2" charset="0"/>
              </a:defRPr>
            </a:lvl5pPr>
          </a:lstStyle>
          <a:p>
            <a:pPr lvl="0"/>
            <a:r>
              <a:rPr lang="en-US"/>
              <a:t>Main content area</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D0845B74-E028-E24B-BE9C-E0C09F0D90A3}"/>
              </a:ext>
            </a:extLst>
          </p:cNvPr>
          <p:cNvSpPr>
            <a:spLocks noGrp="1"/>
          </p:cNvSpPr>
          <p:nvPr>
            <p:ph type="sldNum" sz="quarter" idx="12"/>
          </p:nvPr>
        </p:nvSpPr>
        <p:spPr/>
        <p:txBody>
          <a:bodyPr/>
          <a:lstStyle>
            <a:lvl1pPr>
              <a:defRPr>
                <a:latin typeface="+mn-lt"/>
              </a:defRPr>
            </a:lvl1pPr>
          </a:lstStyle>
          <a:p>
            <a:fld id="{0BD7AF65-ABD8-9745-9161-1D3466EAFE0E}" type="slidenum">
              <a:rPr lang="en-GB" smtClean="0"/>
              <a:pPr/>
              <a:t>‹#›</a:t>
            </a:fld>
            <a:endParaRPr lang="en-GB"/>
          </a:p>
        </p:txBody>
      </p:sp>
      <p:sp>
        <p:nvSpPr>
          <p:cNvPr id="7" name="Text Placeholder 2">
            <a:extLst>
              <a:ext uri="{FF2B5EF4-FFF2-40B4-BE49-F238E27FC236}">
                <a16:creationId xmlns:a16="http://schemas.microsoft.com/office/drawing/2014/main" id="{FCF199EC-0CC6-E249-9E07-19DB95DAD6DF}"/>
              </a:ext>
            </a:extLst>
          </p:cNvPr>
          <p:cNvSpPr>
            <a:spLocks noGrp="1"/>
          </p:cNvSpPr>
          <p:nvPr>
            <p:ph type="body" idx="13" hasCustomPrompt="1"/>
          </p:nvPr>
        </p:nvSpPr>
        <p:spPr>
          <a:xfrm>
            <a:off x="478367" y="1396350"/>
            <a:ext cx="5279999" cy="340988"/>
          </a:xfrm>
          <a:prstGeom prst="rect">
            <a:avLst/>
          </a:prstGeom>
        </p:spPr>
        <p:txBody>
          <a:bodyPr lIns="0" tIns="0" rIns="0" bIns="0" anchor="t" anchorCtr="0"/>
          <a:lstStyle>
            <a:lvl1pPr marL="0" indent="0">
              <a:buNone/>
              <a:defRPr sz="2400" b="1" i="0">
                <a:solidFill>
                  <a:schemeClr val="bg1"/>
                </a:solidFill>
                <a:latin typeface="+mn-lt"/>
                <a:ea typeface="Roboto Medium" panose="02000000000000000000" pitchFamily="2"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err="1"/>
              <a:t>Subheader</a:t>
            </a:r>
            <a:endParaRPr lang="en-US"/>
          </a:p>
        </p:txBody>
      </p:sp>
      <p:sp>
        <p:nvSpPr>
          <p:cNvPr id="8" name="Picture Placeholder 2">
            <a:extLst>
              <a:ext uri="{FF2B5EF4-FFF2-40B4-BE49-F238E27FC236}">
                <a16:creationId xmlns:a16="http://schemas.microsoft.com/office/drawing/2014/main" id="{26B2469B-2939-42D6-B420-11D52295C3CC}"/>
              </a:ext>
            </a:extLst>
          </p:cNvPr>
          <p:cNvSpPr>
            <a:spLocks noGrp="1"/>
          </p:cNvSpPr>
          <p:nvPr>
            <p:ph type="pic" sz="quarter" idx="14" hasCustomPrompt="1"/>
          </p:nvPr>
        </p:nvSpPr>
        <p:spPr>
          <a:xfrm>
            <a:off x="6256774" y="1460360"/>
            <a:ext cx="5408176" cy="4400690"/>
          </a:xfrm>
          <a:prstGeom prst="rect">
            <a:avLst/>
          </a:prstGeom>
          <a:solidFill>
            <a:schemeClr val="bg1">
              <a:lumMod val="95000"/>
            </a:schemeClr>
          </a:solidFill>
          <a:ln w="127000">
            <a:solidFill>
              <a:schemeClr val="bg1">
                <a:lumMod val="95000"/>
              </a:schemeClr>
            </a:solidFill>
            <a:miter lim="800000"/>
          </a:ln>
        </p:spPr>
        <p:txBody>
          <a:bodyPr/>
          <a:lstStyle>
            <a:lvl1pPr>
              <a:defRPr/>
            </a:lvl1pPr>
          </a:lstStyle>
          <a:p>
            <a:r>
              <a:rPr lang="en-GB"/>
              <a:t>Insert image / infographic</a:t>
            </a:r>
          </a:p>
        </p:txBody>
      </p:sp>
      <p:sp>
        <p:nvSpPr>
          <p:cNvPr id="9" name="Footer Placeholder 4">
            <a:extLst>
              <a:ext uri="{FF2B5EF4-FFF2-40B4-BE49-F238E27FC236}">
                <a16:creationId xmlns:a16="http://schemas.microsoft.com/office/drawing/2014/main" id="{CE613302-5302-4CD4-8960-734F1E8C104C}"/>
              </a:ext>
            </a:extLst>
          </p:cNvPr>
          <p:cNvSpPr>
            <a:spLocks noGrp="1"/>
          </p:cNvSpPr>
          <p:nvPr>
            <p:ph type="ftr" sz="quarter" idx="3"/>
          </p:nvPr>
        </p:nvSpPr>
        <p:spPr>
          <a:xfrm>
            <a:off x="823223" y="6384000"/>
            <a:ext cx="4855960" cy="480000"/>
          </a:xfrm>
          <a:prstGeom prst="rect">
            <a:avLst/>
          </a:prstGeom>
        </p:spPr>
        <p:txBody>
          <a:bodyPr vert="horz" lIns="0" tIns="0" rIns="0" bIns="0" rtlCol="0" anchor="ctr"/>
          <a:lstStyle>
            <a:lvl1pPr algn="l">
              <a:defRPr sz="1067" b="0" i="0">
                <a:solidFill>
                  <a:schemeClr val="bg1"/>
                </a:solidFill>
                <a:latin typeface="+mn-lt"/>
                <a:ea typeface="Roboto Light" panose="02000000000000000000" pitchFamily="2" charset="0"/>
              </a:defRPr>
            </a:lvl1pPr>
          </a:lstStyle>
          <a:p>
            <a:endParaRPr lang="en-GB"/>
          </a:p>
        </p:txBody>
      </p:sp>
    </p:spTree>
    <p:extLst>
      <p:ext uri="{BB962C8B-B14F-4D97-AF65-F5344CB8AC3E}">
        <p14:creationId xmlns:p14="http://schemas.microsoft.com/office/powerpoint/2010/main" val="3304781303"/>
      </p:ext>
    </p:extLst>
  </p:cSld>
  <p:clrMapOvr>
    <a:masterClrMapping/>
  </p:clrMapOvr>
  <p:extLst>
    <p:ext uri="{DCECCB84-F9BA-43D5-87BE-67443E8EF086}">
      <p15:sldGuideLst xmlns:p15="http://schemas.microsoft.com/office/powerpoint/2012/main">
        <p15:guide id="1" orient="horz" pos="1192">
          <p15:clr>
            <a:srgbClr val="FBAE40"/>
          </p15:clr>
        </p15:guide>
        <p15:guide id="2" pos="5776">
          <p15:clr>
            <a:srgbClr val="FBAE40"/>
          </p15:clr>
        </p15:guide>
        <p15:guide id="3" orient="horz" pos="104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HAU Yellow Title Slide - bottom right logo">
    <p:bg>
      <p:bgPr>
        <a:solidFill>
          <a:srgbClr val="FFF5D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4785"/>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82446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50179" y="302400"/>
            <a:ext cx="2296965" cy="749318"/>
          </a:xfrm>
          <a:prstGeom prst="rect">
            <a:avLst/>
          </a:prstGeom>
        </p:spPr>
      </p:pic>
    </p:spTree>
    <p:extLst>
      <p:ext uri="{BB962C8B-B14F-4D97-AF65-F5344CB8AC3E}">
        <p14:creationId xmlns:p14="http://schemas.microsoft.com/office/powerpoint/2010/main" val="3583700228"/>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HAU Yellow Title with Content - bottom righ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384200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10915024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HAU Yellow Section Header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1850" y="1173018"/>
            <a:ext cx="10515600" cy="338945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4"/>
            <a:ext cx="10515600" cy="115231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29510314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HAU Yellow Comparison - bottom right log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766888"/>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6525"/>
            <a:ext cx="5157787"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766888"/>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676525"/>
            <a:ext cx="5183188" cy="30405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Placeholder 1"/>
          <p:cNvSpPr>
            <a:spLocks noGrp="1"/>
          </p:cNvSpPr>
          <p:nvPr>
            <p:ph type="title"/>
          </p:nvPr>
        </p:nvSpPr>
        <p:spPr>
          <a:xfrm>
            <a:off x="838201" y="302400"/>
            <a:ext cx="10515600" cy="1378763"/>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11" name="Picture 10"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14600551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HAU Yellow Picture with Caption - bottom right logo">
    <p:spTree>
      <p:nvGrpSpPr>
        <p:cNvPr id="1" name=""/>
        <p:cNvGrpSpPr/>
        <p:nvPr/>
      </p:nvGrpSpPr>
      <p:grpSpPr>
        <a:xfrm>
          <a:off x="0" y="0"/>
          <a:ext cx="0" cy="0"/>
          <a:chOff x="0" y="0"/>
          <a:chExt cx="0" cy="0"/>
        </a:xfrm>
      </p:grpSpPr>
      <p:sp>
        <p:nvSpPr>
          <p:cNvPr id="2" name="Title 1"/>
          <p:cNvSpPr>
            <a:spLocks noGrp="1"/>
          </p:cNvSpPr>
          <p:nvPr>
            <p:ph type="title"/>
          </p:nvPr>
        </p:nvSpPr>
        <p:spPr>
          <a:xfrm>
            <a:off x="839788" y="521889"/>
            <a:ext cx="3932237" cy="1209893"/>
          </a:xfrm>
        </p:spPr>
        <p:txBody>
          <a:bodyPr anchor="t"/>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521889"/>
            <a:ext cx="6172200" cy="47342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1862029"/>
            <a:ext cx="3932237" cy="34020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8" name="Picture 7"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8423" y="5802304"/>
            <a:ext cx="2296965" cy="749318"/>
          </a:xfrm>
          <a:prstGeom prst="rect">
            <a:avLst/>
          </a:prstGeom>
        </p:spPr>
      </p:pic>
    </p:spTree>
    <p:extLst>
      <p:ext uri="{BB962C8B-B14F-4D97-AF65-F5344CB8AC3E}">
        <p14:creationId xmlns:p14="http://schemas.microsoft.com/office/powerpoint/2010/main" val="17946601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AU Yellow Title Only - bottom right logo">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pic>
        <p:nvPicPr>
          <p:cNvPr id="4" name="Picture 3"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6836" y="5802304"/>
            <a:ext cx="2296965" cy="749318"/>
          </a:xfrm>
          <a:prstGeom prst="rect">
            <a:avLst/>
          </a:prstGeom>
        </p:spPr>
      </p:pic>
    </p:spTree>
    <p:extLst>
      <p:ext uri="{BB962C8B-B14F-4D97-AF65-F5344CB8AC3E}">
        <p14:creationId xmlns:p14="http://schemas.microsoft.com/office/powerpoint/2010/main" val="27174639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AU Yellow Blank - bottom right logo">
    <p:spTree>
      <p:nvGrpSpPr>
        <p:cNvPr id="1" name=""/>
        <p:cNvGrpSpPr/>
        <p:nvPr/>
      </p:nvGrpSpPr>
      <p:grpSpPr>
        <a:xfrm>
          <a:off x="0" y="0"/>
          <a:ext cx="0" cy="0"/>
          <a:chOff x="0" y="0"/>
          <a:chExt cx="0" cy="0"/>
        </a:xfrm>
      </p:grpSpPr>
      <p:pic>
        <p:nvPicPr>
          <p:cNvPr id="9" name="Picture 8" descr="Harper Adams University logo">
            <a:extLst>
              <a:ext uri="{FF2B5EF4-FFF2-40B4-BE49-F238E27FC236}">
                <a16:creationId xmlns:a16="http://schemas.microsoft.com/office/drawing/2014/main" id="{FA42B200-B9DB-47DE-B656-7360DB64A4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57600" y="5802304"/>
            <a:ext cx="2296965" cy="749318"/>
          </a:xfrm>
          <a:prstGeom prst="rect">
            <a:avLst/>
          </a:prstGeom>
        </p:spPr>
      </p:pic>
    </p:spTree>
    <p:extLst>
      <p:ext uri="{BB962C8B-B14F-4D97-AF65-F5344CB8AC3E}">
        <p14:creationId xmlns:p14="http://schemas.microsoft.com/office/powerpoint/2010/main" val="3426339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1815646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5" r:id="rId5"/>
    <p:sldLayoutId id="2147483688" r:id="rId6"/>
    <p:sldLayoutId id="2147483674"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486806870"/>
      </p:ext>
    </p:extLst>
  </p:cSld>
  <p:clrMap bg1="dk1" tx1="lt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0488861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45" r:id="rId8"/>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5D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0341069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7F7F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5578321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486689770"/>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4316147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46" r:id="rId8"/>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5D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02400"/>
            <a:ext cx="10515600" cy="1390215"/>
          </a:xfrm>
          <a:prstGeom prst="rect">
            <a:avLst/>
          </a:prstGeom>
        </p:spPr>
        <p:txBody>
          <a:bodyPr vert="horz" lIns="91440" tIns="45720" rIns="91440" bIns="45720" rtlCol="0" anchor="t">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581585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5.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5.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80744-3CB7-456E-83D3-0B172A378625}"/>
              </a:ext>
            </a:extLst>
          </p:cNvPr>
          <p:cNvSpPr>
            <a:spLocks noGrp="1"/>
          </p:cNvSpPr>
          <p:nvPr>
            <p:ph type="ctrTitle"/>
          </p:nvPr>
        </p:nvSpPr>
        <p:spPr>
          <a:xfrm>
            <a:off x="1524000" y="1429965"/>
            <a:ext cx="9144000" cy="1692819"/>
          </a:xfrm>
        </p:spPr>
        <p:txBody>
          <a:bodyPr>
            <a:noAutofit/>
          </a:bodyPr>
          <a:lstStyle/>
          <a:p>
            <a:r>
              <a:rPr lang="en-GB" sz="4000" dirty="0"/>
              <a:t>What does an inclusive curriculum look like in the 21th Century? </a:t>
            </a:r>
            <a:endParaRPr lang="en-GB" sz="4000" b="0" dirty="0"/>
          </a:p>
        </p:txBody>
      </p:sp>
      <p:sp>
        <p:nvSpPr>
          <p:cNvPr id="3" name="Subtitle 2">
            <a:extLst>
              <a:ext uri="{FF2B5EF4-FFF2-40B4-BE49-F238E27FC236}">
                <a16:creationId xmlns:a16="http://schemas.microsoft.com/office/drawing/2014/main" id="{1D96347F-E5F9-4365-A006-7BA0F1ACD3FA}"/>
              </a:ext>
            </a:extLst>
          </p:cNvPr>
          <p:cNvSpPr>
            <a:spLocks noGrp="1"/>
          </p:cNvSpPr>
          <p:nvPr>
            <p:ph type="subTitle" idx="1"/>
          </p:nvPr>
        </p:nvSpPr>
        <p:spPr>
          <a:xfrm>
            <a:off x="1524000" y="3824459"/>
            <a:ext cx="9144000" cy="2521750"/>
          </a:xfrm>
        </p:spPr>
        <p:txBody>
          <a:bodyPr>
            <a:normAutofit fontScale="55000" lnSpcReduction="20000"/>
          </a:bodyPr>
          <a:lstStyle/>
          <a:p>
            <a:r>
              <a:rPr lang="en-GB" sz="4500" dirty="0"/>
              <a:t>Professor Lydia Arnold PFHEA NTF</a:t>
            </a:r>
          </a:p>
          <a:p>
            <a:r>
              <a:rPr lang="en-GB" sz="4500" dirty="0"/>
              <a:t>Associate PVC Learning, Teaching and Digital, Harper Adams University </a:t>
            </a:r>
          </a:p>
          <a:p>
            <a:r>
              <a:rPr lang="en-GB" sz="5800" b="1" dirty="0"/>
              <a:t>@</a:t>
            </a:r>
            <a:r>
              <a:rPr lang="en-GB" sz="5800" b="1" dirty="0" err="1"/>
              <a:t>LydiaJArnold</a:t>
            </a:r>
            <a:endParaRPr lang="en-GB" sz="5800" b="1" dirty="0"/>
          </a:p>
          <a:p>
            <a:r>
              <a:rPr lang="en-GB" sz="4500" dirty="0"/>
              <a:t>lydiaarnold.net</a:t>
            </a:r>
          </a:p>
          <a:p>
            <a:endParaRPr lang="en-GB" dirty="0"/>
          </a:p>
          <a:p>
            <a:r>
              <a:rPr lang="en-GB" sz="2600" dirty="0"/>
              <a:t>Images from Canva or original unless otherwise stated. </a:t>
            </a:r>
          </a:p>
        </p:txBody>
      </p:sp>
    </p:spTree>
    <p:extLst>
      <p:ext uri="{BB962C8B-B14F-4D97-AF65-F5344CB8AC3E}">
        <p14:creationId xmlns:p14="http://schemas.microsoft.com/office/powerpoint/2010/main" val="645202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17FC9-3426-4770-9937-70707BFDDE9B}"/>
              </a:ext>
            </a:extLst>
          </p:cNvPr>
          <p:cNvSpPr>
            <a:spLocks noGrp="1"/>
          </p:cNvSpPr>
          <p:nvPr>
            <p:ph type="title"/>
          </p:nvPr>
        </p:nvSpPr>
        <p:spPr/>
        <p:txBody>
          <a:bodyPr/>
          <a:lstStyle/>
          <a:p>
            <a:r>
              <a:rPr lang="en-GB" dirty="0"/>
              <a:t>Spoiler alert </a:t>
            </a:r>
          </a:p>
        </p:txBody>
      </p:sp>
      <p:pic>
        <p:nvPicPr>
          <p:cNvPr id="8" name="Picture 7" descr="Spoiler warning ">
            <a:extLst>
              <a:ext uri="{FF2B5EF4-FFF2-40B4-BE49-F238E27FC236}">
                <a16:creationId xmlns:a16="http://schemas.microsoft.com/office/drawing/2014/main" id="{71E854E4-04B5-40C6-A2E0-0AB771B77C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3055" y="1478606"/>
            <a:ext cx="4761905" cy="42632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0">
            <a:scrgbClr r="0" g="0" b="0"/>
          </a:lnRef>
          <a:fillRef idx="0">
            <a:scrgbClr r="0" g="0" b="0"/>
          </a:fillRef>
          <a:effectRef idx="0">
            <a:scrgbClr r="0" g="0" b="0"/>
          </a:effectRef>
          <a:fontRef idx="minor">
            <a:schemeClr val="lt1"/>
          </a:fontRef>
        </p:style>
      </p:pic>
      <p:sp>
        <p:nvSpPr>
          <p:cNvPr id="9" name="TextBox 8">
            <a:extLst>
              <a:ext uri="{FF2B5EF4-FFF2-40B4-BE49-F238E27FC236}">
                <a16:creationId xmlns:a16="http://schemas.microsoft.com/office/drawing/2014/main" id="{9F0E64B1-0CFE-4952-B390-5F56ED18C1C5}"/>
              </a:ext>
            </a:extLst>
          </p:cNvPr>
          <p:cNvSpPr txBox="1"/>
          <p:nvPr/>
        </p:nvSpPr>
        <p:spPr>
          <a:xfrm>
            <a:off x="6682900" y="2151727"/>
            <a:ext cx="4847618" cy="2554545"/>
          </a:xfrm>
          <a:prstGeom prst="rect">
            <a:avLst/>
          </a:prstGeom>
          <a:solidFill>
            <a:srgbClr val="002060"/>
          </a:solidFill>
        </p:spPr>
        <p:txBody>
          <a:bodyPr wrap="square" rtlCol="0">
            <a:spAutoFit/>
          </a:bodyPr>
          <a:lstStyle/>
          <a:p>
            <a:r>
              <a:rPr lang="en-GB" sz="3200" dirty="0">
                <a:solidFill>
                  <a:schemeClr val="accent4">
                    <a:lumMod val="40000"/>
                    <a:lumOff val="60000"/>
                  </a:schemeClr>
                </a:solidFill>
                <a:latin typeface="Arial" panose="020B0604020202020204" pitchFamily="34" charset="0"/>
                <a:cs typeface="Arial" panose="020B0604020202020204" pitchFamily="34" charset="0"/>
              </a:rPr>
              <a:t>A question of three parts </a:t>
            </a:r>
          </a:p>
          <a:p>
            <a:endParaRPr lang="en-GB" sz="3200" dirty="0">
              <a:solidFill>
                <a:schemeClr val="accent4">
                  <a:lumMod val="40000"/>
                  <a:lumOff val="60000"/>
                </a:schemeClr>
              </a:solidFill>
              <a:latin typeface="Arial" panose="020B0604020202020204" pitchFamily="34" charset="0"/>
              <a:cs typeface="Arial" panose="020B0604020202020204" pitchFamily="34" charset="0"/>
            </a:endParaRPr>
          </a:p>
          <a:p>
            <a:pPr marL="285750" indent="-285750">
              <a:buFontTx/>
              <a:buChar char="-"/>
            </a:pPr>
            <a:r>
              <a:rPr lang="en-GB" sz="3200" dirty="0">
                <a:solidFill>
                  <a:schemeClr val="accent4">
                    <a:lumMod val="40000"/>
                    <a:lumOff val="60000"/>
                  </a:schemeClr>
                </a:solidFill>
                <a:latin typeface="Arial" panose="020B0604020202020204" pitchFamily="34" charset="0"/>
                <a:cs typeface="Arial" panose="020B0604020202020204" pitchFamily="34" charset="0"/>
              </a:rPr>
              <a:t>Inclusive </a:t>
            </a:r>
          </a:p>
          <a:p>
            <a:pPr marL="285750" indent="-285750">
              <a:buFontTx/>
              <a:buChar char="-"/>
            </a:pPr>
            <a:r>
              <a:rPr lang="en-GB" sz="3200" dirty="0">
                <a:solidFill>
                  <a:schemeClr val="accent4">
                    <a:lumMod val="40000"/>
                    <a:lumOff val="60000"/>
                  </a:schemeClr>
                </a:solidFill>
                <a:latin typeface="Arial" panose="020B0604020202020204" pitchFamily="34" charset="0"/>
                <a:cs typeface="Arial" panose="020B0604020202020204" pitchFamily="34" charset="0"/>
              </a:rPr>
              <a:t>Future </a:t>
            </a:r>
          </a:p>
          <a:p>
            <a:pPr marL="285750" indent="-285750">
              <a:buFontTx/>
              <a:buChar char="-"/>
            </a:pPr>
            <a:r>
              <a:rPr lang="en-GB" sz="3200" dirty="0">
                <a:solidFill>
                  <a:schemeClr val="accent4">
                    <a:lumMod val="40000"/>
                    <a:lumOff val="60000"/>
                  </a:schemeClr>
                </a:solidFill>
                <a:latin typeface="Arial" panose="020B0604020202020204" pitchFamily="34" charset="0"/>
                <a:cs typeface="Arial" panose="020B0604020202020204" pitchFamily="34" charset="0"/>
              </a:rPr>
              <a:t>Curriculum </a:t>
            </a:r>
          </a:p>
        </p:txBody>
      </p:sp>
    </p:spTree>
    <p:extLst>
      <p:ext uri="{BB962C8B-B14F-4D97-AF65-F5344CB8AC3E}">
        <p14:creationId xmlns:p14="http://schemas.microsoft.com/office/powerpoint/2010/main" val="2711218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291B9-332C-4245-A741-BA7F70F285DE}"/>
              </a:ext>
            </a:extLst>
          </p:cNvPr>
          <p:cNvSpPr>
            <a:spLocks noGrp="1"/>
          </p:cNvSpPr>
          <p:nvPr>
            <p:ph type="title"/>
          </p:nvPr>
        </p:nvSpPr>
        <p:spPr>
          <a:xfrm>
            <a:off x="423532" y="325618"/>
            <a:ext cx="10515600" cy="1390215"/>
          </a:xfrm>
        </p:spPr>
        <p:txBody>
          <a:bodyPr/>
          <a:lstStyle/>
          <a:p>
            <a:r>
              <a:rPr lang="en-GB" dirty="0"/>
              <a:t>Who am I?</a:t>
            </a:r>
          </a:p>
        </p:txBody>
      </p:sp>
      <p:sp>
        <p:nvSpPr>
          <p:cNvPr id="3" name="Content Placeholder 2">
            <a:extLst>
              <a:ext uri="{FF2B5EF4-FFF2-40B4-BE49-F238E27FC236}">
                <a16:creationId xmlns:a16="http://schemas.microsoft.com/office/drawing/2014/main" id="{7D6625FA-FEE1-4D0E-9ADF-E9C12E21F71E}"/>
              </a:ext>
            </a:extLst>
          </p:cNvPr>
          <p:cNvSpPr>
            <a:spLocks noGrp="1"/>
          </p:cNvSpPr>
          <p:nvPr>
            <p:ph idx="1"/>
          </p:nvPr>
        </p:nvSpPr>
        <p:spPr>
          <a:xfrm>
            <a:off x="646814" y="1020725"/>
            <a:ext cx="7135314" cy="5454502"/>
          </a:xfrm>
        </p:spPr>
        <p:txBody>
          <a:bodyPr>
            <a:noAutofit/>
          </a:bodyPr>
          <a:lstStyle/>
          <a:p>
            <a:pPr>
              <a:lnSpc>
                <a:spcPct val="150000"/>
              </a:lnSpc>
            </a:pPr>
            <a:r>
              <a:rPr lang="en-GB" sz="2000" dirty="0"/>
              <a:t>Background as a developer</a:t>
            </a:r>
          </a:p>
          <a:p>
            <a:pPr>
              <a:lnSpc>
                <a:spcPct val="150000"/>
              </a:lnSpc>
            </a:pPr>
            <a:r>
              <a:rPr lang="en-GB" sz="2000" dirty="0"/>
              <a:t>Key interests: Authentic assessment &amp; action research … and now … organisational change  </a:t>
            </a:r>
          </a:p>
          <a:p>
            <a:pPr>
              <a:lnSpc>
                <a:spcPct val="150000"/>
              </a:lnSpc>
            </a:pPr>
            <a:r>
              <a:rPr lang="en-GB" sz="2000" dirty="0"/>
              <a:t>Blogger: lydiaarnold.net, Twitter</a:t>
            </a:r>
          </a:p>
          <a:p>
            <a:pPr>
              <a:lnSpc>
                <a:spcPct val="150000"/>
              </a:lnSpc>
            </a:pPr>
            <a:r>
              <a:rPr lang="en-GB" sz="2000" dirty="0"/>
              <a:t>Keele Alumnus (and Keele parent!); Staffordshire Proud! </a:t>
            </a:r>
          </a:p>
          <a:p>
            <a:pPr>
              <a:lnSpc>
                <a:spcPct val="150000"/>
              </a:lnSpc>
            </a:pPr>
            <a:r>
              <a:rPr lang="en-GB" sz="2000" dirty="0"/>
              <a:t>Roles that are relevant to this (my positionality): Associate PVC, Lecturer, Colleague, Mother (Final year and first year) </a:t>
            </a:r>
          </a:p>
          <a:p>
            <a:pPr>
              <a:lnSpc>
                <a:spcPct val="150000"/>
              </a:lnSpc>
            </a:pPr>
            <a:r>
              <a:rPr lang="en-GB" sz="2000" dirty="0"/>
              <a:t> Leading Harper Forward Curriculum Project </a:t>
            </a:r>
          </a:p>
        </p:txBody>
      </p:sp>
      <p:pic>
        <p:nvPicPr>
          <p:cNvPr id="5" name="Picture 4">
            <a:extLst>
              <a:ext uri="{FF2B5EF4-FFF2-40B4-BE49-F238E27FC236}">
                <a16:creationId xmlns:a16="http://schemas.microsoft.com/office/drawing/2014/main" id="{A4CCD7FE-68B8-4B6B-B0CD-DD500E6AAA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14866">
            <a:off x="8377752" y="2177456"/>
            <a:ext cx="3337450" cy="25030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98" name="Picture 2" descr="Harper Adams University Online Store">
            <a:extLst>
              <a:ext uri="{FF2B5EF4-FFF2-40B4-BE49-F238E27FC236}">
                <a16:creationId xmlns:a16="http://schemas.microsoft.com/office/drawing/2014/main" id="{45C303A0-35B6-4338-B7C2-7E3FB9B819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951" y="777034"/>
            <a:ext cx="3614517" cy="1287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1680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FD8E6-B184-4DC6-9CBC-8B682B673F99}"/>
              </a:ext>
            </a:extLst>
          </p:cNvPr>
          <p:cNvSpPr>
            <a:spLocks noGrp="1"/>
          </p:cNvSpPr>
          <p:nvPr>
            <p:ph type="title"/>
          </p:nvPr>
        </p:nvSpPr>
        <p:spPr>
          <a:xfrm>
            <a:off x="839788" y="521889"/>
            <a:ext cx="9831798" cy="1209893"/>
          </a:xfrm>
        </p:spPr>
        <p:txBody>
          <a:bodyPr/>
          <a:lstStyle/>
          <a:p>
            <a:r>
              <a:rPr lang="en-GB" dirty="0"/>
              <a:t>This session – a Journey </a:t>
            </a:r>
          </a:p>
        </p:txBody>
      </p:sp>
      <p:pic>
        <p:nvPicPr>
          <p:cNvPr id="5" name="Content Placeholder 4" descr="A journey representation">
            <a:extLst>
              <a:ext uri="{FF2B5EF4-FFF2-40B4-BE49-F238E27FC236}">
                <a16:creationId xmlns:a16="http://schemas.microsoft.com/office/drawing/2014/main" id="{77631407-B6AE-43ED-9B39-39AE5566F1C7}"/>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1651" b="11651"/>
          <a:stretch>
            <a:fillRect/>
          </a:stretch>
        </p:blipFill>
        <p:spPr>
          <a:xfrm>
            <a:off x="6863378" y="1810633"/>
            <a:ext cx="4492009" cy="3445470"/>
          </a:xfrm>
        </p:spPr>
      </p:pic>
      <p:sp>
        <p:nvSpPr>
          <p:cNvPr id="6" name="Text Placeholder 5">
            <a:extLst>
              <a:ext uri="{FF2B5EF4-FFF2-40B4-BE49-F238E27FC236}">
                <a16:creationId xmlns:a16="http://schemas.microsoft.com/office/drawing/2014/main" id="{E911CE90-FD48-438E-AC0F-8DF1E0B99FF0}"/>
              </a:ext>
            </a:extLst>
          </p:cNvPr>
          <p:cNvSpPr>
            <a:spLocks noGrp="1"/>
          </p:cNvSpPr>
          <p:nvPr>
            <p:ph type="body" sz="half" idx="2"/>
          </p:nvPr>
        </p:nvSpPr>
        <p:spPr>
          <a:xfrm>
            <a:off x="839788" y="1484555"/>
            <a:ext cx="5819196" cy="3779487"/>
          </a:xfrm>
        </p:spPr>
        <p:txBody>
          <a:bodyPr>
            <a:normAutofit/>
          </a:bodyPr>
          <a:lstStyle/>
          <a:p>
            <a:pPr marL="342900" indent="-342900">
              <a:buFont typeface="+mj-lt"/>
              <a:buAutoNum type="arabicPeriod"/>
            </a:pPr>
            <a:r>
              <a:rPr lang="en-GB" sz="2400" dirty="0"/>
              <a:t>What do the terms mean </a:t>
            </a:r>
          </a:p>
          <a:p>
            <a:pPr marL="342900" indent="-342900">
              <a:buFont typeface="+mj-lt"/>
              <a:buAutoNum type="arabicPeriod"/>
            </a:pPr>
            <a:r>
              <a:rPr lang="en-GB" sz="2400" dirty="0"/>
              <a:t>Why they are problematic </a:t>
            </a:r>
          </a:p>
          <a:p>
            <a:pPr marL="342900" indent="-342900">
              <a:buFont typeface="+mj-lt"/>
              <a:buAutoNum type="arabicPeriod"/>
            </a:pPr>
            <a:r>
              <a:rPr lang="en-GB" sz="2400" dirty="0"/>
              <a:t>Let’s be pragmatic – what can we do </a:t>
            </a:r>
          </a:p>
          <a:p>
            <a:pPr marL="342900" indent="-342900">
              <a:buFont typeface="+mj-lt"/>
              <a:buAutoNum type="arabicPeriod"/>
            </a:pPr>
            <a:r>
              <a:rPr lang="en-GB" sz="2400" dirty="0"/>
              <a:t>Pledges for implementation </a:t>
            </a:r>
          </a:p>
        </p:txBody>
      </p:sp>
    </p:spTree>
    <p:extLst>
      <p:ext uri="{BB962C8B-B14F-4D97-AF65-F5344CB8AC3E}">
        <p14:creationId xmlns:p14="http://schemas.microsoft.com/office/powerpoint/2010/main" val="3913353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FAB6F-DF90-45ED-90F3-993CE84ADCBA}"/>
              </a:ext>
            </a:extLst>
          </p:cNvPr>
          <p:cNvSpPr>
            <a:spLocks noGrp="1"/>
          </p:cNvSpPr>
          <p:nvPr>
            <p:ph type="title"/>
          </p:nvPr>
        </p:nvSpPr>
        <p:spPr/>
        <p:txBody>
          <a:bodyPr/>
          <a:lstStyle/>
          <a:p>
            <a:r>
              <a:rPr lang="en-GB" dirty="0" err="1"/>
              <a:t>Menti</a:t>
            </a:r>
            <a:r>
              <a:rPr lang="en-GB" dirty="0"/>
              <a:t> </a:t>
            </a:r>
          </a:p>
        </p:txBody>
      </p:sp>
      <p:sp>
        <p:nvSpPr>
          <p:cNvPr id="3" name="Content Placeholder 2">
            <a:extLst>
              <a:ext uri="{FF2B5EF4-FFF2-40B4-BE49-F238E27FC236}">
                <a16:creationId xmlns:a16="http://schemas.microsoft.com/office/drawing/2014/main" id="{68DBDECF-C908-4653-A24D-CEA65FF1EC3D}"/>
              </a:ext>
            </a:extLst>
          </p:cNvPr>
          <p:cNvSpPr>
            <a:spLocks noGrp="1"/>
          </p:cNvSpPr>
          <p:nvPr>
            <p:ph idx="1"/>
          </p:nvPr>
        </p:nvSpPr>
        <p:spPr>
          <a:xfrm>
            <a:off x="838200" y="1825625"/>
            <a:ext cx="6971852" cy="3842007"/>
          </a:xfrm>
        </p:spPr>
        <p:txBody>
          <a:bodyPr/>
          <a:lstStyle/>
          <a:p>
            <a:r>
              <a:rPr lang="en-GB" dirty="0"/>
              <a:t>What does the term ‘inclusive’ mean?  </a:t>
            </a:r>
          </a:p>
          <a:p>
            <a:r>
              <a:rPr lang="en-GB" dirty="0"/>
              <a:t>What does the term ‘curriculum’ mean? </a:t>
            </a:r>
          </a:p>
          <a:p>
            <a:endParaRPr lang="en-GB" dirty="0"/>
          </a:p>
          <a:p>
            <a:r>
              <a:rPr lang="en-GB" dirty="0"/>
              <a:t>Menti.com enter code </a:t>
            </a:r>
            <a:r>
              <a:rPr lang="en-GB" b="1" dirty="0"/>
              <a:t>28 16 11 5</a:t>
            </a:r>
            <a:endParaRPr lang="en-GB" dirty="0"/>
          </a:p>
          <a:p>
            <a:endParaRPr lang="en-GB" dirty="0"/>
          </a:p>
        </p:txBody>
      </p:sp>
      <p:pic>
        <p:nvPicPr>
          <p:cNvPr id="1026" name="Picture 2">
            <a:extLst>
              <a:ext uri="{FF2B5EF4-FFF2-40B4-BE49-F238E27FC236}">
                <a16:creationId xmlns:a16="http://schemas.microsoft.com/office/drawing/2014/main" id="{B0C35605-9DDF-430E-A9E9-420D8A9A71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0369" y="1692615"/>
            <a:ext cx="3013262" cy="3013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44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FFF5267C-EF36-4C1E-B059-87C24BEBC0D6}"/>
              </a:ext>
            </a:extLst>
          </p:cNvPr>
          <p:cNvSpPr>
            <a:spLocks noGrp="1"/>
          </p:cNvSpPr>
          <p:nvPr>
            <p:ph type="title"/>
          </p:nvPr>
        </p:nvSpPr>
        <p:spPr/>
        <p:txBody>
          <a:bodyPr/>
          <a:lstStyle/>
          <a:p>
            <a:r>
              <a:rPr lang="en-GB" dirty="0"/>
              <a:t>Terminology: ‘Curriculum’  </a:t>
            </a:r>
          </a:p>
        </p:txBody>
      </p:sp>
      <p:sp>
        <p:nvSpPr>
          <p:cNvPr id="13" name="Content Placeholder 12">
            <a:extLst>
              <a:ext uri="{FF2B5EF4-FFF2-40B4-BE49-F238E27FC236}">
                <a16:creationId xmlns:a16="http://schemas.microsoft.com/office/drawing/2014/main" id="{7B7AE610-973F-43CE-938B-5D042A9E6FD6}"/>
              </a:ext>
            </a:extLst>
          </p:cNvPr>
          <p:cNvSpPr>
            <a:spLocks noGrp="1"/>
          </p:cNvSpPr>
          <p:nvPr>
            <p:ph idx="1"/>
          </p:nvPr>
        </p:nvSpPr>
        <p:spPr>
          <a:xfrm>
            <a:off x="838199" y="1507996"/>
            <a:ext cx="5669604" cy="3842007"/>
          </a:xfrm>
        </p:spPr>
        <p:txBody>
          <a:bodyPr>
            <a:noAutofit/>
          </a:bodyPr>
          <a:lstStyle/>
          <a:p>
            <a:r>
              <a:rPr lang="en-GB" sz="1800" dirty="0"/>
              <a:t>Content </a:t>
            </a:r>
          </a:p>
          <a:p>
            <a:r>
              <a:rPr lang="en-GB" sz="1800" dirty="0"/>
              <a:t>Methods of pedagogy </a:t>
            </a:r>
          </a:p>
          <a:p>
            <a:r>
              <a:rPr lang="en-GB" sz="1800" dirty="0"/>
              <a:t>Hidden curriculum </a:t>
            </a:r>
          </a:p>
          <a:p>
            <a:r>
              <a:rPr lang="en-GB" sz="1800" dirty="0"/>
              <a:t>Connected curriculum </a:t>
            </a:r>
          </a:p>
          <a:p>
            <a:r>
              <a:rPr lang="en-GB" sz="1800" dirty="0"/>
              <a:t>Finite – a set of compromises </a:t>
            </a:r>
          </a:p>
          <a:p>
            <a:pPr lvl="1"/>
            <a:r>
              <a:rPr lang="en-GB" sz="1600" dirty="0"/>
              <a:t>Example Harper Forward </a:t>
            </a:r>
          </a:p>
          <a:p>
            <a:r>
              <a:rPr lang="en-GB" sz="1800" dirty="0"/>
              <a:t>Personalised </a:t>
            </a:r>
          </a:p>
          <a:p>
            <a:r>
              <a:rPr lang="en-GB" sz="1800" dirty="0"/>
              <a:t>Reflecting University mission </a:t>
            </a:r>
          </a:p>
          <a:p>
            <a:r>
              <a:rPr lang="en-GB" sz="1800" dirty="0"/>
              <a:t>An image of societal trends and priorities </a:t>
            </a:r>
          </a:p>
          <a:p>
            <a:r>
              <a:rPr lang="en-GB" sz="1800" dirty="0"/>
              <a:t>Professional requirements </a:t>
            </a:r>
          </a:p>
          <a:p>
            <a:r>
              <a:rPr lang="en-GB" sz="1800" dirty="0"/>
              <a:t>A product of institutional resource and expertise</a:t>
            </a:r>
          </a:p>
          <a:p>
            <a:r>
              <a:rPr lang="en-GB" sz="1800" b="1" dirty="0"/>
              <a:t>Messy and multi-layered  </a:t>
            </a:r>
          </a:p>
          <a:p>
            <a:endParaRPr lang="en-GB" sz="1800" dirty="0"/>
          </a:p>
          <a:p>
            <a:pPr lvl="1"/>
            <a:endParaRPr lang="en-GB" sz="1600" dirty="0"/>
          </a:p>
        </p:txBody>
      </p:sp>
      <p:sp>
        <p:nvSpPr>
          <p:cNvPr id="18" name="Content Placeholder 15">
            <a:extLst>
              <a:ext uri="{FF2B5EF4-FFF2-40B4-BE49-F238E27FC236}">
                <a16:creationId xmlns:a16="http://schemas.microsoft.com/office/drawing/2014/main" id="{AD8CDE41-F305-498C-9504-5BF4631BF560}"/>
              </a:ext>
            </a:extLst>
          </p:cNvPr>
          <p:cNvSpPr txBox="1">
            <a:spLocks/>
          </p:cNvSpPr>
          <p:nvPr/>
        </p:nvSpPr>
        <p:spPr>
          <a:xfrm>
            <a:off x="2339503" y="658577"/>
            <a:ext cx="5183188" cy="30405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24" name="Speech Bubble: Rectangle 23">
            <a:extLst>
              <a:ext uri="{FF2B5EF4-FFF2-40B4-BE49-F238E27FC236}">
                <a16:creationId xmlns:a16="http://schemas.microsoft.com/office/drawing/2014/main" id="{512062F4-3A00-42C4-8266-2C7C7A79D47B}"/>
              </a:ext>
            </a:extLst>
          </p:cNvPr>
          <p:cNvSpPr/>
          <p:nvPr/>
        </p:nvSpPr>
        <p:spPr>
          <a:xfrm>
            <a:off x="6967421" y="1139676"/>
            <a:ext cx="4941651" cy="1818232"/>
          </a:xfrm>
          <a:prstGeom prst="wedgeRectCallout">
            <a:avLst>
              <a:gd name="adj1" fmla="val 46019"/>
              <a:gd name="adj2" fmla="val 821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The hidden curriculum exists of values, norms, and beliefs, amongst others, that are not documented or part of the official teaching, but that students are exposed to in the classroom (</a:t>
            </a:r>
            <a:r>
              <a:rPr lang="en-GB" dirty="0" err="1"/>
              <a:t>Uleanya</a:t>
            </a:r>
            <a:r>
              <a:rPr lang="en-GB" dirty="0"/>
              <a:t>, 2022).</a:t>
            </a:r>
          </a:p>
          <a:p>
            <a:endParaRPr lang="en-GB" dirty="0"/>
          </a:p>
          <a:p>
            <a:pPr algn="ctr"/>
            <a:endParaRPr lang="en-GB" dirty="0"/>
          </a:p>
        </p:txBody>
      </p:sp>
      <p:sp>
        <p:nvSpPr>
          <p:cNvPr id="25" name="Speech Bubble: Rectangle 24">
            <a:extLst>
              <a:ext uri="{FF2B5EF4-FFF2-40B4-BE49-F238E27FC236}">
                <a16:creationId xmlns:a16="http://schemas.microsoft.com/office/drawing/2014/main" id="{7B7DA1E1-57AF-4788-A8D3-B754349DD262}"/>
              </a:ext>
            </a:extLst>
          </p:cNvPr>
          <p:cNvSpPr/>
          <p:nvPr/>
        </p:nvSpPr>
        <p:spPr>
          <a:xfrm>
            <a:off x="6412151" y="3597554"/>
            <a:ext cx="4833024" cy="2601868"/>
          </a:xfrm>
          <a:prstGeom prst="wedgeRectCallout">
            <a:avLst>
              <a:gd name="adj1" fmla="val 67673"/>
              <a:gd name="adj2" fmla="val -547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Some understand the curriculum as incorporating not only the knowledge it is hoped that students will acquire, but knowledge of pedagogy and how curricular content is to be imparted. This includes the activities and tasks devised by teachers—and might also include arrangements for assessment, although others see assessment as a separate concern (Scott 2001 cited in </a:t>
            </a:r>
            <a:r>
              <a:rPr lang="en-GB" sz="1600" dirty="0" err="1"/>
              <a:t>Stentiford</a:t>
            </a:r>
            <a:r>
              <a:rPr lang="en-GB" sz="1600" dirty="0"/>
              <a:t> &amp; </a:t>
            </a:r>
            <a:r>
              <a:rPr lang="en-GB" sz="1600" dirty="0" err="1"/>
              <a:t>Koutsouris</a:t>
            </a:r>
            <a:r>
              <a:rPr lang="en-GB" sz="1600" dirty="0"/>
              <a:t>, 2022).</a:t>
            </a:r>
          </a:p>
          <a:p>
            <a:endParaRPr lang="en-GB" dirty="0"/>
          </a:p>
          <a:p>
            <a:pPr algn="ctr"/>
            <a:endParaRPr lang="en-GB" dirty="0"/>
          </a:p>
        </p:txBody>
      </p:sp>
    </p:spTree>
    <p:extLst>
      <p:ext uri="{BB962C8B-B14F-4D97-AF65-F5344CB8AC3E}">
        <p14:creationId xmlns:p14="http://schemas.microsoft.com/office/powerpoint/2010/main" val="256931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FFF5267C-EF36-4C1E-B059-87C24BEBC0D6}"/>
              </a:ext>
            </a:extLst>
          </p:cNvPr>
          <p:cNvSpPr>
            <a:spLocks noGrp="1"/>
          </p:cNvSpPr>
          <p:nvPr>
            <p:ph type="title"/>
          </p:nvPr>
        </p:nvSpPr>
        <p:spPr/>
        <p:txBody>
          <a:bodyPr/>
          <a:lstStyle/>
          <a:p>
            <a:r>
              <a:rPr lang="en-GB" dirty="0"/>
              <a:t>Terminology: ‘Inclusive’  </a:t>
            </a:r>
          </a:p>
        </p:txBody>
      </p:sp>
      <p:graphicFrame>
        <p:nvGraphicFramePr>
          <p:cNvPr id="2" name="Diagram 1">
            <a:extLst>
              <a:ext uri="{FF2B5EF4-FFF2-40B4-BE49-F238E27FC236}">
                <a16:creationId xmlns:a16="http://schemas.microsoft.com/office/drawing/2014/main" id="{77527DC1-8B59-44C9-B28C-18FC7524BB75}"/>
              </a:ext>
            </a:extLst>
          </p:cNvPr>
          <p:cNvGraphicFramePr/>
          <p:nvPr>
            <p:extLst>
              <p:ext uri="{D42A27DB-BD31-4B8C-83A1-F6EECF244321}">
                <p14:modId xmlns:p14="http://schemas.microsoft.com/office/powerpoint/2010/main" val="2865138763"/>
              </p:ext>
            </p:extLst>
          </p:nvPr>
        </p:nvGraphicFramePr>
        <p:xfrm>
          <a:off x="1876358" y="1254869"/>
          <a:ext cx="8931071" cy="54183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6176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5979-4E0F-4F72-80BB-A96B184555DA}"/>
              </a:ext>
            </a:extLst>
          </p:cNvPr>
          <p:cNvSpPr>
            <a:spLocks noGrp="1"/>
          </p:cNvSpPr>
          <p:nvPr>
            <p:ph type="title"/>
          </p:nvPr>
        </p:nvSpPr>
        <p:spPr/>
        <p:txBody>
          <a:bodyPr/>
          <a:lstStyle/>
          <a:p>
            <a:r>
              <a:rPr lang="en-GB" dirty="0"/>
              <a:t>Thomas and May, 2010</a:t>
            </a:r>
          </a:p>
        </p:txBody>
      </p:sp>
      <p:graphicFrame>
        <p:nvGraphicFramePr>
          <p:cNvPr id="4" name="Content Placeholder 3" descr="THOMAS AND mAY (2010) 4 TYPES OF VARIATION IN STUDENTS ">
            <a:extLst>
              <a:ext uri="{FF2B5EF4-FFF2-40B4-BE49-F238E27FC236}">
                <a16:creationId xmlns:a16="http://schemas.microsoft.com/office/drawing/2014/main" id="{DD4C5072-1DA8-4851-9EBE-76629E04D04D}"/>
              </a:ext>
            </a:extLst>
          </p:cNvPr>
          <p:cNvGraphicFramePr>
            <a:graphicFrameLocks/>
          </p:cNvGraphicFramePr>
          <p:nvPr>
            <p:extLst>
              <p:ext uri="{D42A27DB-BD31-4B8C-83A1-F6EECF244321}">
                <p14:modId xmlns:p14="http://schemas.microsoft.com/office/powerpoint/2010/main" val="1341704567"/>
              </p:ext>
            </p:extLst>
          </p:nvPr>
        </p:nvGraphicFramePr>
        <p:xfrm>
          <a:off x="445833" y="861065"/>
          <a:ext cx="9077545" cy="5244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3FF40EB-A0B7-49C2-BDF9-F679233B9966}"/>
              </a:ext>
            </a:extLst>
          </p:cNvPr>
          <p:cNvSpPr txBox="1"/>
          <p:nvPr/>
        </p:nvSpPr>
        <p:spPr>
          <a:xfrm>
            <a:off x="7913769" y="3429000"/>
            <a:ext cx="3559343" cy="147732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GB" b="1" dirty="0"/>
              <a:t>Identify some of the points of difference in YOUR students? </a:t>
            </a:r>
          </a:p>
          <a:p>
            <a:endParaRPr lang="en-GB" b="1" dirty="0"/>
          </a:p>
          <a:p>
            <a:r>
              <a:rPr lang="en-GB" b="1" dirty="0"/>
              <a:t>How might this impact their learning experience? </a:t>
            </a:r>
          </a:p>
        </p:txBody>
      </p:sp>
      <p:sp>
        <p:nvSpPr>
          <p:cNvPr id="6" name="TextBox 5">
            <a:extLst>
              <a:ext uri="{FF2B5EF4-FFF2-40B4-BE49-F238E27FC236}">
                <a16:creationId xmlns:a16="http://schemas.microsoft.com/office/drawing/2014/main" id="{E03C7903-EE78-449F-8FF8-F34E4A083A35}"/>
              </a:ext>
            </a:extLst>
          </p:cNvPr>
          <p:cNvSpPr txBox="1"/>
          <p:nvPr/>
        </p:nvSpPr>
        <p:spPr>
          <a:xfrm>
            <a:off x="7892715" y="752432"/>
            <a:ext cx="3453063" cy="203132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GB" b="1" dirty="0"/>
              <a:t>I don’t fully agree with all of Thomas and May’s groupings! </a:t>
            </a:r>
          </a:p>
          <a:p>
            <a:endParaRPr lang="en-GB" b="1" dirty="0"/>
          </a:p>
          <a:p>
            <a:r>
              <a:rPr lang="en-GB" b="1" dirty="0"/>
              <a:t>DO we need a characteristics element e.g. age, sex, gender, sexuality, ethnicity element? </a:t>
            </a:r>
          </a:p>
        </p:txBody>
      </p:sp>
    </p:spTree>
    <p:extLst>
      <p:ext uri="{BB962C8B-B14F-4D97-AF65-F5344CB8AC3E}">
        <p14:creationId xmlns:p14="http://schemas.microsoft.com/office/powerpoint/2010/main" val="201562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 representation of the world">
            <a:extLst>
              <a:ext uri="{FF2B5EF4-FFF2-40B4-BE49-F238E27FC236}">
                <a16:creationId xmlns:a16="http://schemas.microsoft.com/office/drawing/2014/main" id="{65E41619-B9E5-43F2-97EC-FD2A121E6F34}"/>
              </a:ext>
            </a:extLst>
          </p:cNvPr>
          <p:cNvSpPr>
            <a:spLocks noGrp="1"/>
          </p:cNvSpPr>
          <p:nvPr>
            <p:ph type="title"/>
          </p:nvPr>
        </p:nvSpPr>
        <p:spPr>
          <a:xfrm>
            <a:off x="583660" y="341311"/>
            <a:ext cx="10690698" cy="1390215"/>
          </a:xfrm>
        </p:spPr>
        <p:txBody>
          <a:bodyPr>
            <a:normAutofit/>
          </a:bodyPr>
          <a:lstStyle/>
          <a:p>
            <a:r>
              <a:rPr lang="en-GB" dirty="0"/>
              <a:t>Why is inclusivity such a focus in curriculum? </a:t>
            </a:r>
            <a:r>
              <a:rPr lang="en-GB" sz="2000" dirty="0"/>
              <a:t>(See </a:t>
            </a:r>
            <a:r>
              <a:rPr lang="en-GB" sz="2000" dirty="0" err="1"/>
              <a:t>Steniford</a:t>
            </a:r>
            <a:r>
              <a:rPr lang="en-GB" sz="2000" dirty="0"/>
              <a:t> and </a:t>
            </a:r>
            <a:r>
              <a:rPr lang="en-GB" sz="2000" dirty="0" err="1"/>
              <a:t>Koutsouris</a:t>
            </a:r>
            <a:r>
              <a:rPr lang="en-GB" sz="2000" dirty="0"/>
              <a:t> (2022))</a:t>
            </a:r>
            <a:endParaRPr lang="en-GB" sz="2400" dirty="0"/>
          </a:p>
        </p:txBody>
      </p:sp>
      <p:sp>
        <p:nvSpPr>
          <p:cNvPr id="4" name="Content Placeholder 2">
            <a:extLst>
              <a:ext uri="{FF2B5EF4-FFF2-40B4-BE49-F238E27FC236}">
                <a16:creationId xmlns:a16="http://schemas.microsoft.com/office/drawing/2014/main" id="{A3307C98-65DD-4212-BA97-D59FE499F68F}"/>
              </a:ext>
            </a:extLst>
          </p:cNvPr>
          <p:cNvSpPr>
            <a:spLocks noGrp="1"/>
          </p:cNvSpPr>
          <p:nvPr>
            <p:ph idx="1"/>
          </p:nvPr>
        </p:nvSpPr>
        <p:spPr>
          <a:xfrm>
            <a:off x="838200" y="1825625"/>
            <a:ext cx="6885562" cy="3841750"/>
          </a:xfrm>
        </p:spPr>
        <p:txBody>
          <a:bodyPr>
            <a:normAutofit fontScale="92500" lnSpcReduction="10000"/>
          </a:bodyPr>
          <a:lstStyle/>
          <a:p>
            <a:r>
              <a:rPr lang="en-GB" sz="2200" dirty="0"/>
              <a:t>Global North – why so? </a:t>
            </a:r>
          </a:p>
          <a:p>
            <a:r>
              <a:rPr lang="en-GB" sz="2200" dirty="0"/>
              <a:t>Government driver (50% school leavers in to HE?)</a:t>
            </a:r>
          </a:p>
          <a:p>
            <a:r>
              <a:rPr lang="en-GB" sz="2200" dirty="0"/>
              <a:t>Metrics and accountability </a:t>
            </a:r>
          </a:p>
          <a:p>
            <a:r>
              <a:rPr lang="en-GB" sz="2200" dirty="0"/>
              <a:t>Ethical perspective </a:t>
            </a:r>
          </a:p>
          <a:p>
            <a:r>
              <a:rPr lang="en-GB" sz="2200" dirty="0"/>
              <a:t>Performativity rationale </a:t>
            </a:r>
          </a:p>
          <a:p>
            <a:r>
              <a:rPr lang="en-GB" sz="2200" dirty="0"/>
              <a:t>Internationalisation </a:t>
            </a:r>
          </a:p>
          <a:p>
            <a:r>
              <a:rPr lang="en-GB" sz="2200" dirty="0"/>
              <a:t>Proliferated by ‘bodies’ – HEFCE, HEA (now Advance HE)</a:t>
            </a:r>
          </a:p>
          <a:p>
            <a:r>
              <a:rPr lang="en-GB" sz="2200" dirty="0"/>
              <a:t>Any other reasons? </a:t>
            </a:r>
          </a:p>
          <a:p>
            <a:r>
              <a:rPr lang="en-GB" sz="2200" b="1" dirty="0"/>
              <a:t>A hidden curriculum – a hidden staff view? Maybe?</a:t>
            </a:r>
            <a:endParaRPr lang="en-GB" dirty="0"/>
          </a:p>
        </p:txBody>
      </p:sp>
      <p:pic>
        <p:nvPicPr>
          <p:cNvPr id="6" name="Picture 5">
            <a:extLst>
              <a:ext uri="{FF2B5EF4-FFF2-40B4-BE49-F238E27FC236}">
                <a16:creationId xmlns:a16="http://schemas.microsoft.com/office/drawing/2014/main" id="{84FA4507-308F-4A50-A800-68BD6CB1191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0588" y="1731526"/>
            <a:ext cx="3640684" cy="3640684"/>
          </a:xfrm>
          <a:prstGeom prst="rect">
            <a:avLst/>
          </a:prstGeom>
        </p:spPr>
      </p:pic>
    </p:spTree>
    <p:extLst>
      <p:ext uri="{BB962C8B-B14F-4D97-AF65-F5344CB8AC3E}">
        <p14:creationId xmlns:p14="http://schemas.microsoft.com/office/powerpoint/2010/main" val="2025692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CB85-B952-4029-B0C0-8684CC6275AF}"/>
              </a:ext>
            </a:extLst>
          </p:cNvPr>
          <p:cNvSpPr>
            <a:spLocks noGrp="1"/>
          </p:cNvSpPr>
          <p:nvPr>
            <p:ph type="title"/>
          </p:nvPr>
        </p:nvSpPr>
        <p:spPr>
          <a:xfrm>
            <a:off x="838201" y="302400"/>
            <a:ext cx="5030820" cy="1390215"/>
          </a:xfrm>
        </p:spPr>
        <p:txBody>
          <a:bodyPr/>
          <a:lstStyle/>
          <a:p>
            <a:r>
              <a:rPr lang="en-GB" dirty="0"/>
              <a:t>“The case” – Advance HE </a:t>
            </a:r>
          </a:p>
        </p:txBody>
      </p:sp>
      <p:pic>
        <p:nvPicPr>
          <p:cNvPr id="4" name="Content Placeholder 3">
            <a:extLst>
              <a:ext uri="{FF2B5EF4-FFF2-40B4-BE49-F238E27FC236}">
                <a16:creationId xmlns:a16="http://schemas.microsoft.com/office/drawing/2014/main" id="{BA0A8C40-4F05-48BD-AA9C-F8B08F21D3BD}"/>
              </a:ext>
            </a:extLst>
          </p:cNvPr>
          <p:cNvPicPr>
            <a:picLocks noGrp="1" noChangeAspect="1"/>
          </p:cNvPicPr>
          <p:nvPr>
            <p:ph idx="1"/>
          </p:nvPr>
        </p:nvPicPr>
        <p:blipFill>
          <a:blip r:embed="rId2"/>
          <a:stretch>
            <a:fillRect/>
          </a:stretch>
        </p:blipFill>
        <p:spPr>
          <a:xfrm>
            <a:off x="6096000" y="190944"/>
            <a:ext cx="5476672" cy="6599676"/>
          </a:xfrm>
          <a:prstGeom prst="rect">
            <a:avLst/>
          </a:prstGeom>
        </p:spPr>
      </p:pic>
      <p:sp>
        <p:nvSpPr>
          <p:cNvPr id="5" name="Arrow: Striped Right 4">
            <a:extLst>
              <a:ext uri="{FF2B5EF4-FFF2-40B4-BE49-F238E27FC236}">
                <a16:creationId xmlns:a16="http://schemas.microsoft.com/office/drawing/2014/main" id="{4CA6A76F-0A85-474A-9023-DF11E7500FA5}"/>
              </a:ext>
            </a:extLst>
          </p:cNvPr>
          <p:cNvSpPr/>
          <p:nvPr/>
        </p:nvSpPr>
        <p:spPr>
          <a:xfrm>
            <a:off x="1423480" y="2952344"/>
            <a:ext cx="4445541" cy="953311"/>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38500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2001BE5-08F9-3ACE-F5DC-098331A4E964}"/>
              </a:ext>
            </a:extLst>
          </p:cNvPr>
          <p:cNvSpPr>
            <a:spLocks noGrp="1"/>
          </p:cNvSpPr>
          <p:nvPr>
            <p:ph type="title"/>
          </p:nvPr>
        </p:nvSpPr>
        <p:spPr/>
        <p:txBody>
          <a:bodyPr>
            <a:normAutofit/>
          </a:bodyPr>
          <a:lstStyle/>
          <a:p>
            <a:r>
              <a:rPr lang="en-US" sz="3600" dirty="0">
                <a:solidFill>
                  <a:schemeClr val="tx1"/>
                </a:solidFill>
              </a:rPr>
              <a:t>An inclusive-21</a:t>
            </a:r>
            <a:r>
              <a:rPr lang="en-US" sz="3600" baseline="30000" dirty="0">
                <a:solidFill>
                  <a:schemeClr val="tx1"/>
                </a:solidFill>
              </a:rPr>
              <a:t>st</a:t>
            </a:r>
            <a:r>
              <a:rPr lang="en-US" sz="3600" dirty="0">
                <a:solidFill>
                  <a:schemeClr val="tx1"/>
                </a:solidFill>
              </a:rPr>
              <a:t> Century curriculum must be well researched curriculum </a:t>
            </a:r>
          </a:p>
        </p:txBody>
      </p:sp>
      <p:sp>
        <p:nvSpPr>
          <p:cNvPr id="7" name="Content Placeholder 6">
            <a:extLst>
              <a:ext uri="{FF2B5EF4-FFF2-40B4-BE49-F238E27FC236}">
                <a16:creationId xmlns:a16="http://schemas.microsoft.com/office/drawing/2014/main" id="{A0D5DC52-6399-F507-8074-5A8FCAC3AD09}"/>
              </a:ext>
            </a:extLst>
          </p:cNvPr>
          <p:cNvSpPr>
            <a:spLocks noGrp="1"/>
          </p:cNvSpPr>
          <p:nvPr>
            <p:ph idx="1"/>
          </p:nvPr>
        </p:nvSpPr>
        <p:spPr>
          <a:xfrm>
            <a:off x="1177046" y="1789891"/>
            <a:ext cx="10515600" cy="3842007"/>
          </a:xfrm>
        </p:spPr>
        <p:txBody>
          <a:bodyPr>
            <a:normAutofit/>
          </a:bodyPr>
          <a:lstStyle/>
          <a:p>
            <a:r>
              <a:rPr lang="en-GB" sz="2000" dirty="0">
                <a:solidFill>
                  <a:schemeClr val="tx1"/>
                </a:solidFill>
              </a:rPr>
              <a:t>Schools</a:t>
            </a:r>
          </a:p>
          <a:p>
            <a:r>
              <a:rPr lang="en-GB" sz="2000" dirty="0">
                <a:solidFill>
                  <a:schemeClr val="tx1"/>
                </a:solidFill>
              </a:rPr>
              <a:t>Students</a:t>
            </a:r>
          </a:p>
          <a:p>
            <a:r>
              <a:rPr lang="en-GB" sz="2000" dirty="0">
                <a:solidFill>
                  <a:schemeClr val="tx1"/>
                </a:solidFill>
              </a:rPr>
              <a:t>Charities in the subject area</a:t>
            </a:r>
          </a:p>
          <a:p>
            <a:r>
              <a:rPr lang="en-GB" sz="2000" dirty="0">
                <a:solidFill>
                  <a:schemeClr val="tx1"/>
                </a:solidFill>
              </a:rPr>
              <a:t>Personal contact </a:t>
            </a:r>
          </a:p>
          <a:p>
            <a:r>
              <a:rPr lang="en-GB" sz="2000" dirty="0">
                <a:solidFill>
                  <a:schemeClr val="tx1"/>
                </a:solidFill>
              </a:rPr>
              <a:t>Database searches </a:t>
            </a:r>
          </a:p>
          <a:p>
            <a:r>
              <a:rPr lang="en-US" sz="2000" dirty="0">
                <a:solidFill>
                  <a:schemeClr val="tx1"/>
                </a:solidFill>
              </a:rPr>
              <a:t>Events </a:t>
            </a:r>
          </a:p>
          <a:p>
            <a:r>
              <a:rPr lang="en-US" sz="2000" dirty="0"/>
              <a:t>International networks </a:t>
            </a:r>
          </a:p>
          <a:p>
            <a:r>
              <a:rPr lang="en-US" sz="2000" dirty="0">
                <a:solidFill>
                  <a:schemeClr val="tx1"/>
                </a:solidFill>
              </a:rPr>
              <a:t>Look beyond current demographic voices </a:t>
            </a:r>
          </a:p>
        </p:txBody>
      </p:sp>
      <p:pic>
        <p:nvPicPr>
          <p:cNvPr id="9" name="Picture Placeholder 2" descr="A large hall with delegates sat on round tables, engaging with each other and with a presenter">
            <a:extLst>
              <a:ext uri="{FF2B5EF4-FFF2-40B4-BE49-F238E27FC236}">
                <a16:creationId xmlns:a16="http://schemas.microsoft.com/office/drawing/2014/main" id="{07E57609-28CA-4B75-847F-B0C0B95ED0CB}"/>
              </a:ext>
            </a:extLst>
          </p:cNvPr>
          <p:cNvPicPr>
            <a:picLocks noGrp="1" noChangeAspect="1"/>
          </p:cNvPicPr>
          <p:nvPr>
            <p:ph type="pic" sz="quarter" idx="4294967295"/>
          </p:nvPr>
        </p:nvPicPr>
        <p:blipFill>
          <a:blip r:embed="rId2"/>
          <a:srcRect l="3923" r="3923"/>
          <a:stretch>
            <a:fillRect/>
          </a:stretch>
        </p:blipFill>
        <p:spPr>
          <a:xfrm>
            <a:off x="7158702" y="1789891"/>
            <a:ext cx="3856252" cy="3138441"/>
          </a:xfrm>
        </p:spPr>
      </p:pic>
    </p:spTree>
    <p:extLst>
      <p:ext uri="{BB962C8B-B14F-4D97-AF65-F5344CB8AC3E}">
        <p14:creationId xmlns:p14="http://schemas.microsoft.com/office/powerpoint/2010/main" val="126502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7EC7-FF9B-4526-AF51-5B033734B41F}"/>
              </a:ext>
            </a:extLst>
          </p:cNvPr>
          <p:cNvSpPr>
            <a:spLocks noGrp="1"/>
          </p:cNvSpPr>
          <p:nvPr>
            <p:ph type="title"/>
          </p:nvPr>
        </p:nvSpPr>
        <p:spPr/>
        <p:txBody>
          <a:bodyPr/>
          <a:lstStyle/>
          <a:p>
            <a:r>
              <a:rPr lang="en-GB" dirty="0"/>
              <a:t>Team planning </a:t>
            </a:r>
          </a:p>
        </p:txBody>
      </p:sp>
      <p:sp>
        <p:nvSpPr>
          <p:cNvPr id="3" name="Content Placeholder 2">
            <a:extLst>
              <a:ext uri="{FF2B5EF4-FFF2-40B4-BE49-F238E27FC236}">
                <a16:creationId xmlns:a16="http://schemas.microsoft.com/office/drawing/2014/main" id="{EA80AAA5-B615-40FC-A89C-59F81D22E10A}"/>
              </a:ext>
            </a:extLst>
          </p:cNvPr>
          <p:cNvSpPr>
            <a:spLocks noGrp="1"/>
          </p:cNvSpPr>
          <p:nvPr>
            <p:ph idx="1"/>
          </p:nvPr>
        </p:nvSpPr>
        <p:spPr>
          <a:xfrm>
            <a:off x="926130" y="1332689"/>
            <a:ext cx="6622534" cy="4435813"/>
          </a:xfrm>
        </p:spPr>
        <p:txBody>
          <a:bodyPr>
            <a:normAutofit fontScale="92500" lnSpcReduction="20000"/>
          </a:bodyPr>
          <a:lstStyle/>
          <a:p>
            <a:pPr>
              <a:lnSpc>
                <a:spcPct val="150000"/>
              </a:lnSpc>
            </a:pPr>
            <a:r>
              <a:rPr lang="en-GB" dirty="0"/>
              <a:t>Smucker (2022) discusses the role of collaborative planning </a:t>
            </a:r>
          </a:p>
          <a:p>
            <a:pPr>
              <a:lnSpc>
                <a:spcPct val="150000"/>
              </a:lnSpc>
            </a:pPr>
            <a:r>
              <a:rPr lang="en-GB" dirty="0"/>
              <a:t>Diverse teams </a:t>
            </a:r>
          </a:p>
          <a:p>
            <a:pPr lvl="1">
              <a:lnSpc>
                <a:spcPct val="150000"/>
              </a:lnSpc>
            </a:pPr>
            <a:r>
              <a:rPr lang="en-GB" dirty="0"/>
              <a:t>What does that mean? </a:t>
            </a:r>
          </a:p>
          <a:p>
            <a:pPr>
              <a:lnSpc>
                <a:spcPct val="150000"/>
              </a:lnSpc>
            </a:pPr>
            <a:r>
              <a:rPr lang="en-GB" dirty="0"/>
              <a:t>Space and time to plan </a:t>
            </a:r>
          </a:p>
          <a:p>
            <a:pPr>
              <a:lnSpc>
                <a:spcPct val="150000"/>
              </a:lnSpc>
            </a:pPr>
            <a:r>
              <a:rPr lang="en-GB" dirty="0"/>
              <a:t>Programme level thinking</a:t>
            </a:r>
          </a:p>
          <a:p>
            <a:pPr>
              <a:lnSpc>
                <a:spcPct val="150000"/>
              </a:lnSpc>
            </a:pPr>
            <a:r>
              <a:rPr lang="en-GB" dirty="0"/>
              <a:t>Lose territories </a:t>
            </a:r>
          </a:p>
          <a:p>
            <a:pPr marL="0" indent="0">
              <a:lnSpc>
                <a:spcPct val="150000"/>
              </a:lnSpc>
              <a:buNone/>
            </a:pPr>
            <a:endParaRPr lang="en-GB" dirty="0"/>
          </a:p>
        </p:txBody>
      </p:sp>
      <p:pic>
        <p:nvPicPr>
          <p:cNvPr id="4" name="Picture Placeholder 8" descr="A team working with a large piece of paper and coloured cards. They are thoughtful. ">
            <a:extLst>
              <a:ext uri="{FF2B5EF4-FFF2-40B4-BE49-F238E27FC236}">
                <a16:creationId xmlns:a16="http://schemas.microsoft.com/office/drawing/2014/main" id="{D4E5BAFF-5D29-49ED-834F-60F23966248C}"/>
              </a:ext>
            </a:extLst>
          </p:cNvPr>
          <p:cNvPicPr>
            <a:picLocks noChangeAspect="1"/>
          </p:cNvPicPr>
          <p:nvPr/>
        </p:nvPicPr>
        <p:blipFill>
          <a:blip r:embed="rId2"/>
          <a:srcRect l="3910" r="3910"/>
          <a:stretch>
            <a:fillRect/>
          </a:stretch>
        </p:blipFill>
        <p:spPr>
          <a:xfrm>
            <a:off x="8378262" y="495765"/>
            <a:ext cx="3389322" cy="2757927"/>
          </a:xfrm>
          <a:prstGeom prst="rect">
            <a:avLst/>
          </a:prstGeom>
        </p:spPr>
      </p:pic>
      <p:pic>
        <p:nvPicPr>
          <p:cNvPr id="5" name="Picture Placeholder 17" descr="A group of colleagues in a room with paper and pens working and smiling ">
            <a:extLst>
              <a:ext uri="{FF2B5EF4-FFF2-40B4-BE49-F238E27FC236}">
                <a16:creationId xmlns:a16="http://schemas.microsoft.com/office/drawing/2014/main" id="{5D9697AA-E787-49E3-A565-318962A522D4}"/>
              </a:ext>
            </a:extLst>
          </p:cNvPr>
          <p:cNvPicPr>
            <a:picLocks noChangeAspect="1"/>
          </p:cNvPicPr>
          <p:nvPr/>
        </p:nvPicPr>
        <p:blipFill>
          <a:blip r:embed="rId3"/>
          <a:srcRect l="3910" r="3910"/>
          <a:stretch>
            <a:fillRect/>
          </a:stretch>
        </p:blipFill>
        <p:spPr>
          <a:xfrm>
            <a:off x="8378262" y="3540867"/>
            <a:ext cx="3389322" cy="2757927"/>
          </a:xfrm>
          <a:prstGeom prst="rect">
            <a:avLst/>
          </a:prstGeom>
        </p:spPr>
      </p:pic>
    </p:spTree>
    <p:extLst>
      <p:ext uri="{BB962C8B-B14F-4D97-AF65-F5344CB8AC3E}">
        <p14:creationId xmlns:p14="http://schemas.microsoft.com/office/powerpoint/2010/main" val="4120975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FAB6F-DF90-45ED-90F3-993CE84ADCBA}"/>
              </a:ext>
            </a:extLst>
          </p:cNvPr>
          <p:cNvSpPr>
            <a:spLocks noGrp="1"/>
          </p:cNvSpPr>
          <p:nvPr>
            <p:ph type="title"/>
          </p:nvPr>
        </p:nvSpPr>
        <p:spPr/>
        <p:txBody>
          <a:bodyPr/>
          <a:lstStyle/>
          <a:p>
            <a:r>
              <a:rPr lang="en-GB" dirty="0" err="1"/>
              <a:t>Menti</a:t>
            </a:r>
            <a:r>
              <a:rPr lang="en-GB" dirty="0"/>
              <a:t> </a:t>
            </a:r>
          </a:p>
        </p:txBody>
      </p:sp>
      <p:sp>
        <p:nvSpPr>
          <p:cNvPr id="3" name="Content Placeholder 2">
            <a:extLst>
              <a:ext uri="{FF2B5EF4-FFF2-40B4-BE49-F238E27FC236}">
                <a16:creationId xmlns:a16="http://schemas.microsoft.com/office/drawing/2014/main" id="{68DBDECF-C908-4653-A24D-CEA65FF1EC3D}"/>
              </a:ext>
            </a:extLst>
          </p:cNvPr>
          <p:cNvSpPr>
            <a:spLocks noGrp="1"/>
          </p:cNvSpPr>
          <p:nvPr>
            <p:ph idx="1"/>
          </p:nvPr>
        </p:nvSpPr>
        <p:spPr>
          <a:xfrm>
            <a:off x="838200" y="1825625"/>
            <a:ext cx="6971852" cy="3842007"/>
          </a:xfrm>
        </p:spPr>
        <p:txBody>
          <a:bodyPr/>
          <a:lstStyle/>
          <a:p>
            <a:pPr marL="0" indent="0">
              <a:buNone/>
            </a:pPr>
            <a:r>
              <a:rPr lang="en-GB" dirty="0"/>
              <a:t>What teaching methods and techniques would you recommend? </a:t>
            </a:r>
          </a:p>
          <a:p>
            <a:endParaRPr lang="en-GB" dirty="0"/>
          </a:p>
          <a:p>
            <a:r>
              <a:rPr lang="en-GB" dirty="0"/>
              <a:t>Menti.com enter code </a:t>
            </a:r>
            <a:r>
              <a:rPr lang="en-GB" b="1" dirty="0"/>
              <a:t>28 16 11 5</a:t>
            </a:r>
            <a:endParaRPr lang="en-GB" dirty="0"/>
          </a:p>
          <a:p>
            <a:endParaRPr lang="en-GB" dirty="0"/>
          </a:p>
        </p:txBody>
      </p:sp>
      <p:pic>
        <p:nvPicPr>
          <p:cNvPr id="1026" name="Picture 2">
            <a:extLst>
              <a:ext uri="{FF2B5EF4-FFF2-40B4-BE49-F238E27FC236}">
                <a16:creationId xmlns:a16="http://schemas.microsoft.com/office/drawing/2014/main" id="{B0C35605-9DDF-430E-A9E9-420D8A9A71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0369" y="1692615"/>
            <a:ext cx="3013262" cy="3013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227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02E32-4EA7-4626-B386-C891DAB46391}"/>
              </a:ext>
            </a:extLst>
          </p:cNvPr>
          <p:cNvSpPr>
            <a:spLocks noGrp="1"/>
          </p:cNvSpPr>
          <p:nvPr>
            <p:ph type="title"/>
          </p:nvPr>
        </p:nvSpPr>
        <p:spPr/>
        <p:txBody>
          <a:bodyPr>
            <a:normAutofit/>
          </a:bodyPr>
          <a:lstStyle/>
          <a:p>
            <a:r>
              <a:rPr lang="en-GB" sz="3600" dirty="0"/>
              <a:t>Some practical ideas - for content design </a:t>
            </a:r>
            <a:br>
              <a:rPr lang="en-GB" sz="3600" dirty="0"/>
            </a:br>
            <a:endParaRPr lang="en-GB" sz="3600" dirty="0"/>
          </a:p>
        </p:txBody>
      </p:sp>
      <p:sp>
        <p:nvSpPr>
          <p:cNvPr id="3" name="Content Placeholder 2">
            <a:extLst>
              <a:ext uri="{FF2B5EF4-FFF2-40B4-BE49-F238E27FC236}">
                <a16:creationId xmlns:a16="http://schemas.microsoft.com/office/drawing/2014/main" id="{7934273E-EE96-47EA-9B62-7A0938D3E9E4}"/>
              </a:ext>
            </a:extLst>
          </p:cNvPr>
          <p:cNvSpPr>
            <a:spLocks noGrp="1"/>
          </p:cNvSpPr>
          <p:nvPr>
            <p:ph idx="1"/>
          </p:nvPr>
        </p:nvSpPr>
        <p:spPr>
          <a:xfrm>
            <a:off x="838200" y="1134962"/>
            <a:ext cx="10358336" cy="4798910"/>
          </a:xfrm>
        </p:spPr>
        <p:txBody>
          <a:bodyPr>
            <a:normAutofit fontScale="77500" lnSpcReduction="20000"/>
          </a:bodyPr>
          <a:lstStyle/>
          <a:p>
            <a:pPr>
              <a:lnSpc>
                <a:spcPct val="150000"/>
              </a:lnSpc>
            </a:pPr>
            <a:r>
              <a:rPr lang="en-GB" sz="1800" dirty="0"/>
              <a:t>“[E]</a:t>
            </a:r>
            <a:r>
              <a:rPr lang="en-GB" sz="1800" dirty="0" err="1"/>
              <a:t>mpower</a:t>
            </a:r>
            <a:r>
              <a:rPr lang="en-GB" sz="1800" dirty="0"/>
              <a:t> students to speak, to share their experiences, and draw on their existing knowledge” (Hulme et al, 2022)</a:t>
            </a:r>
          </a:p>
          <a:p>
            <a:pPr lvl="1">
              <a:lnSpc>
                <a:spcPct val="150000"/>
              </a:lnSpc>
            </a:pPr>
            <a:r>
              <a:rPr lang="en-GB" sz="1800" dirty="0"/>
              <a:t>Could Phenomenon based learning help?  </a:t>
            </a:r>
          </a:p>
          <a:p>
            <a:pPr>
              <a:lnSpc>
                <a:spcPct val="150000"/>
              </a:lnSpc>
            </a:pPr>
            <a:r>
              <a:rPr lang="en-GB" sz="1800" dirty="0"/>
              <a:t>Choice </a:t>
            </a:r>
          </a:p>
          <a:p>
            <a:pPr>
              <a:lnSpc>
                <a:spcPct val="150000"/>
              </a:lnSpc>
            </a:pPr>
            <a:r>
              <a:rPr lang="en-GB" sz="1800" dirty="0"/>
              <a:t>Embed skills to allow success with mastery </a:t>
            </a:r>
          </a:p>
          <a:p>
            <a:pPr>
              <a:lnSpc>
                <a:spcPct val="150000"/>
              </a:lnSpc>
            </a:pPr>
            <a:r>
              <a:rPr lang="en-GB" sz="1800" dirty="0"/>
              <a:t>Create space – to be flexible </a:t>
            </a:r>
          </a:p>
          <a:p>
            <a:pPr>
              <a:lnSpc>
                <a:spcPct val="150000"/>
              </a:lnSpc>
            </a:pPr>
            <a:r>
              <a:rPr lang="en-GB" sz="1800" dirty="0"/>
              <a:t>Actively seek global ideas (this is not always easy – with the erosion of scholarship due to workload and </a:t>
            </a:r>
            <a:r>
              <a:rPr lang="en-GB" sz="1800" dirty="0" err="1"/>
              <a:t>beaurocracy</a:t>
            </a:r>
            <a:r>
              <a:rPr lang="en-GB" sz="1800" dirty="0"/>
              <a:t>) </a:t>
            </a:r>
          </a:p>
          <a:p>
            <a:pPr>
              <a:lnSpc>
                <a:spcPct val="150000"/>
              </a:lnSpc>
            </a:pPr>
            <a:r>
              <a:rPr lang="en-GB" sz="1800" dirty="0"/>
              <a:t>Create space for interaction within and between courses </a:t>
            </a:r>
          </a:p>
          <a:p>
            <a:pPr>
              <a:lnSpc>
                <a:spcPct val="150000"/>
              </a:lnSpc>
            </a:pPr>
            <a:r>
              <a:rPr lang="en-GB" sz="1800" dirty="0"/>
              <a:t>Get feedback – and really hear it </a:t>
            </a:r>
          </a:p>
          <a:p>
            <a:pPr>
              <a:lnSpc>
                <a:spcPct val="150000"/>
              </a:lnSpc>
            </a:pPr>
            <a:r>
              <a:rPr lang="en-GB" sz="1800" dirty="0"/>
              <a:t>Remember the basics – digital accessibility …. </a:t>
            </a:r>
          </a:p>
          <a:p>
            <a:pPr>
              <a:lnSpc>
                <a:spcPct val="150000"/>
              </a:lnSpc>
            </a:pPr>
            <a:r>
              <a:rPr lang="en-GB" sz="1800" dirty="0"/>
              <a:t>Consider how we spend time – active choices about what is in and what is out! </a:t>
            </a:r>
          </a:p>
          <a:p>
            <a:pPr>
              <a:lnSpc>
                <a:spcPct val="150000"/>
              </a:lnSpc>
            </a:pPr>
            <a:r>
              <a:rPr lang="en-GB" sz="1800" dirty="0"/>
              <a:t>Consider representation of ideas  </a:t>
            </a:r>
          </a:p>
          <a:p>
            <a:pPr>
              <a:lnSpc>
                <a:spcPct val="150000"/>
              </a:lnSpc>
            </a:pPr>
            <a:r>
              <a:rPr lang="en-GB" sz="1800" dirty="0"/>
              <a:t>Consider activities that foster respect – do not shy away from the difficult </a:t>
            </a:r>
          </a:p>
          <a:p>
            <a:pPr>
              <a:lnSpc>
                <a:spcPct val="150000"/>
              </a:lnSpc>
            </a:pPr>
            <a:endParaRPr lang="en-GB" sz="1800" dirty="0"/>
          </a:p>
        </p:txBody>
      </p:sp>
    </p:spTree>
    <p:extLst>
      <p:ext uri="{BB962C8B-B14F-4D97-AF65-F5344CB8AC3E}">
        <p14:creationId xmlns:p14="http://schemas.microsoft.com/office/powerpoint/2010/main" val="1099428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86569-DDC5-4A39-8A78-09099112E3F8}"/>
              </a:ext>
            </a:extLst>
          </p:cNvPr>
          <p:cNvSpPr>
            <a:spLocks noGrp="1"/>
          </p:cNvSpPr>
          <p:nvPr>
            <p:ph type="title"/>
          </p:nvPr>
        </p:nvSpPr>
        <p:spPr>
          <a:xfrm>
            <a:off x="653376" y="88391"/>
            <a:ext cx="10515600" cy="1390215"/>
          </a:xfrm>
        </p:spPr>
        <p:txBody>
          <a:bodyPr/>
          <a:lstStyle/>
          <a:p>
            <a:r>
              <a:rPr lang="en-GB" dirty="0"/>
              <a:t>Teaching methods of inclusion </a:t>
            </a:r>
          </a:p>
        </p:txBody>
      </p:sp>
      <p:sp>
        <p:nvSpPr>
          <p:cNvPr id="3" name="Content Placeholder 2">
            <a:extLst>
              <a:ext uri="{FF2B5EF4-FFF2-40B4-BE49-F238E27FC236}">
                <a16:creationId xmlns:a16="http://schemas.microsoft.com/office/drawing/2014/main" id="{077C56F7-8164-42ED-A213-F3BBEC2293A9}"/>
              </a:ext>
            </a:extLst>
          </p:cNvPr>
          <p:cNvSpPr>
            <a:spLocks noGrp="1"/>
          </p:cNvSpPr>
          <p:nvPr>
            <p:ph idx="1"/>
          </p:nvPr>
        </p:nvSpPr>
        <p:spPr>
          <a:xfrm>
            <a:off x="653376" y="1047413"/>
            <a:ext cx="10515600" cy="5042102"/>
          </a:xfrm>
        </p:spPr>
        <p:txBody>
          <a:bodyPr>
            <a:normAutofit fontScale="77500" lnSpcReduction="20000"/>
          </a:bodyPr>
          <a:lstStyle/>
          <a:p>
            <a:pPr>
              <a:lnSpc>
                <a:spcPct val="170000"/>
              </a:lnSpc>
            </a:pPr>
            <a:r>
              <a:rPr lang="en-GB" dirty="0"/>
              <a:t>Stay and go – baseline and repeat teaching </a:t>
            </a:r>
          </a:p>
          <a:p>
            <a:pPr>
              <a:lnSpc>
                <a:spcPct val="170000"/>
              </a:lnSpc>
            </a:pPr>
            <a:r>
              <a:rPr lang="en-GB" dirty="0"/>
              <a:t>Weekly quizzes to promote engagement </a:t>
            </a:r>
          </a:p>
          <a:p>
            <a:pPr>
              <a:lnSpc>
                <a:spcPct val="170000"/>
              </a:lnSpc>
            </a:pPr>
            <a:r>
              <a:rPr lang="en-GB" dirty="0"/>
              <a:t>Choice in species/business/estate – but too much choice may be bad! </a:t>
            </a:r>
          </a:p>
          <a:p>
            <a:pPr>
              <a:lnSpc>
                <a:spcPct val="170000"/>
              </a:lnSpc>
            </a:pPr>
            <a:r>
              <a:rPr lang="en-GB" dirty="0"/>
              <a:t>Feedback to prevent misconception </a:t>
            </a:r>
          </a:p>
          <a:p>
            <a:pPr>
              <a:lnSpc>
                <a:spcPct val="170000"/>
              </a:lnSpc>
            </a:pPr>
            <a:r>
              <a:rPr lang="en-GB" dirty="0"/>
              <a:t>Teach each other (recognising prior knowledge) </a:t>
            </a:r>
          </a:p>
          <a:p>
            <a:pPr>
              <a:lnSpc>
                <a:spcPct val="170000"/>
              </a:lnSpc>
            </a:pPr>
            <a:r>
              <a:rPr lang="en-GB" dirty="0"/>
              <a:t>Teach reading and skills  assumed </a:t>
            </a:r>
          </a:p>
          <a:p>
            <a:pPr>
              <a:lnSpc>
                <a:spcPct val="170000"/>
              </a:lnSpc>
            </a:pPr>
            <a:r>
              <a:rPr lang="en-GB" dirty="0"/>
              <a:t>Glossary (prior study) </a:t>
            </a:r>
          </a:p>
          <a:p>
            <a:pPr>
              <a:lnSpc>
                <a:spcPct val="170000"/>
              </a:lnSpc>
            </a:pPr>
            <a:r>
              <a:rPr lang="en-GB" dirty="0"/>
              <a:t>(whose needs am I serving) – commuters, apprentices, BTEC </a:t>
            </a:r>
          </a:p>
          <a:p>
            <a:pPr>
              <a:lnSpc>
                <a:spcPct val="170000"/>
              </a:lnSpc>
            </a:pPr>
            <a:endParaRPr lang="en-GB" dirty="0"/>
          </a:p>
        </p:txBody>
      </p:sp>
    </p:spTree>
    <p:extLst>
      <p:ext uri="{BB962C8B-B14F-4D97-AF65-F5344CB8AC3E}">
        <p14:creationId xmlns:p14="http://schemas.microsoft.com/office/powerpoint/2010/main" val="3864725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A5B0B-8B97-4E12-9B25-30B6B599C34E}"/>
              </a:ext>
            </a:extLst>
          </p:cNvPr>
          <p:cNvSpPr>
            <a:spLocks noGrp="1"/>
          </p:cNvSpPr>
          <p:nvPr>
            <p:ph type="title"/>
          </p:nvPr>
        </p:nvSpPr>
        <p:spPr>
          <a:xfrm>
            <a:off x="838200" y="487226"/>
            <a:ext cx="10515600" cy="1390215"/>
          </a:xfrm>
        </p:spPr>
        <p:txBody>
          <a:bodyPr>
            <a:normAutofit/>
          </a:bodyPr>
          <a:lstStyle/>
          <a:p>
            <a:r>
              <a:rPr lang="en-GB" sz="3600" dirty="0"/>
              <a:t>Example: Case study (Hulme et al. (2022))</a:t>
            </a:r>
          </a:p>
        </p:txBody>
      </p:sp>
      <p:sp>
        <p:nvSpPr>
          <p:cNvPr id="3" name="Content Placeholder 2">
            <a:extLst>
              <a:ext uri="{FF2B5EF4-FFF2-40B4-BE49-F238E27FC236}">
                <a16:creationId xmlns:a16="http://schemas.microsoft.com/office/drawing/2014/main" id="{6F8ABD66-4EA9-409A-B930-D915EB1327A2}"/>
              </a:ext>
            </a:extLst>
          </p:cNvPr>
          <p:cNvSpPr>
            <a:spLocks noGrp="1"/>
          </p:cNvSpPr>
          <p:nvPr>
            <p:ph idx="1"/>
          </p:nvPr>
        </p:nvSpPr>
        <p:spPr>
          <a:xfrm>
            <a:off x="938084" y="1358700"/>
            <a:ext cx="6846652" cy="4681333"/>
          </a:xfrm>
        </p:spPr>
        <p:txBody>
          <a:bodyPr>
            <a:normAutofit fontScale="92500" lnSpcReduction="20000"/>
          </a:bodyPr>
          <a:lstStyle/>
          <a:p>
            <a:pPr>
              <a:lnSpc>
                <a:spcPct val="150000"/>
              </a:lnSpc>
            </a:pPr>
            <a:r>
              <a:rPr lang="en-GB" sz="2400" dirty="0"/>
              <a:t>Psychology research methods </a:t>
            </a:r>
          </a:p>
          <a:p>
            <a:pPr>
              <a:lnSpc>
                <a:spcPct val="150000"/>
              </a:lnSpc>
            </a:pPr>
            <a:r>
              <a:rPr lang="en-GB" sz="2400" dirty="0"/>
              <a:t>Reflection on practice </a:t>
            </a:r>
          </a:p>
          <a:p>
            <a:pPr lvl="1">
              <a:lnSpc>
                <a:spcPct val="150000"/>
              </a:lnSpc>
            </a:pPr>
            <a:r>
              <a:rPr lang="en-GB" sz="2000" dirty="0"/>
              <a:t>Concepts may be excluding or triggering </a:t>
            </a:r>
          </a:p>
          <a:p>
            <a:pPr lvl="1">
              <a:lnSpc>
                <a:spcPct val="150000"/>
              </a:lnSpc>
            </a:pPr>
            <a:r>
              <a:rPr lang="en-GB" sz="2000" dirty="0"/>
              <a:t>Formats (written vs video) may privilege </a:t>
            </a:r>
          </a:p>
          <a:p>
            <a:pPr lvl="1">
              <a:lnSpc>
                <a:spcPct val="150000"/>
              </a:lnSpc>
            </a:pPr>
            <a:r>
              <a:rPr lang="en-GB" sz="2000" dirty="0"/>
              <a:t>Content of data sets </a:t>
            </a:r>
          </a:p>
          <a:p>
            <a:pPr lvl="1">
              <a:lnSpc>
                <a:spcPct val="150000"/>
              </a:lnSpc>
            </a:pPr>
            <a:r>
              <a:rPr lang="en-GB" sz="2000" dirty="0"/>
              <a:t>Ways of interacting (engagement culture) </a:t>
            </a:r>
          </a:p>
          <a:p>
            <a:pPr lvl="1">
              <a:lnSpc>
                <a:spcPct val="150000"/>
              </a:lnSpc>
            </a:pPr>
            <a:r>
              <a:rPr lang="en-GB" sz="2000" dirty="0"/>
              <a:t>Solutions – student partnership, choice in resources, active teaching</a:t>
            </a:r>
          </a:p>
          <a:p>
            <a:pPr lvl="1">
              <a:lnSpc>
                <a:spcPct val="150000"/>
              </a:lnSpc>
            </a:pPr>
            <a:r>
              <a:rPr lang="en-GB" sz="2000" b="1" dirty="0"/>
              <a:t>Meta-themes – care, communication, reflection, self-awareness, questioning </a:t>
            </a:r>
          </a:p>
          <a:p>
            <a:pPr lvl="1"/>
            <a:endParaRPr lang="en-GB" sz="2000" dirty="0"/>
          </a:p>
          <a:p>
            <a:endParaRPr lang="en-GB" sz="2400" dirty="0"/>
          </a:p>
        </p:txBody>
      </p:sp>
      <p:pic>
        <p:nvPicPr>
          <p:cNvPr id="5" name="Picture 4">
            <a:extLst>
              <a:ext uri="{FF2B5EF4-FFF2-40B4-BE49-F238E27FC236}">
                <a16:creationId xmlns:a16="http://schemas.microsoft.com/office/drawing/2014/main" id="{9C9E2527-5320-403D-9B65-CE4432A5F0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4270" y="1689441"/>
            <a:ext cx="3269414" cy="3269414"/>
          </a:xfrm>
          <a:prstGeom prst="rect">
            <a:avLst/>
          </a:prstGeom>
        </p:spPr>
      </p:pic>
    </p:spTree>
    <p:extLst>
      <p:ext uri="{BB962C8B-B14F-4D97-AF65-F5344CB8AC3E}">
        <p14:creationId xmlns:p14="http://schemas.microsoft.com/office/powerpoint/2010/main" val="2569977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D104EC-AB07-4617-B0F6-8AE60F65CA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830" y="178945"/>
            <a:ext cx="9750165" cy="65001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E18E88A7-023E-496B-B7FE-C8072D3DBE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1852" y="300307"/>
            <a:ext cx="9568120" cy="6378747"/>
          </a:xfrm>
          <a:prstGeom prst="rect">
            <a:avLst/>
          </a:prstGeom>
        </p:spPr>
      </p:pic>
    </p:spTree>
    <p:extLst>
      <p:ext uri="{BB962C8B-B14F-4D97-AF65-F5344CB8AC3E}">
        <p14:creationId xmlns:p14="http://schemas.microsoft.com/office/powerpoint/2010/main" val="81165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5D733-9DA6-4415-B817-17BAF0DEBA05}"/>
              </a:ext>
            </a:extLst>
          </p:cNvPr>
          <p:cNvSpPr>
            <a:spLocks noGrp="1"/>
          </p:cNvSpPr>
          <p:nvPr>
            <p:ph type="title"/>
          </p:nvPr>
        </p:nvSpPr>
        <p:spPr/>
        <p:txBody>
          <a:bodyPr/>
          <a:lstStyle/>
          <a:p>
            <a:r>
              <a:rPr lang="en-GB" dirty="0"/>
              <a:t>Practically – mind your language </a:t>
            </a:r>
          </a:p>
        </p:txBody>
      </p:sp>
      <p:sp>
        <p:nvSpPr>
          <p:cNvPr id="3" name="Content Placeholder 2">
            <a:extLst>
              <a:ext uri="{FF2B5EF4-FFF2-40B4-BE49-F238E27FC236}">
                <a16:creationId xmlns:a16="http://schemas.microsoft.com/office/drawing/2014/main" id="{8BF12BFE-9811-4F7B-B61E-23F0980B1269}"/>
              </a:ext>
            </a:extLst>
          </p:cNvPr>
          <p:cNvSpPr>
            <a:spLocks noGrp="1"/>
          </p:cNvSpPr>
          <p:nvPr>
            <p:ph idx="1"/>
          </p:nvPr>
        </p:nvSpPr>
        <p:spPr>
          <a:xfrm>
            <a:off x="4641575" y="1692615"/>
            <a:ext cx="6074995" cy="3842007"/>
          </a:xfrm>
        </p:spPr>
        <p:txBody>
          <a:bodyPr>
            <a:normAutofit fontScale="92500"/>
          </a:bodyPr>
          <a:lstStyle/>
          <a:p>
            <a:r>
              <a:rPr lang="en-GB" dirty="0"/>
              <a:t>Experience of sloppy language can hurt </a:t>
            </a:r>
          </a:p>
          <a:p>
            <a:r>
              <a:rPr lang="en-GB" dirty="0"/>
              <a:t>‘You all studied this in </a:t>
            </a:r>
            <a:r>
              <a:rPr lang="en-GB" dirty="0" err="1"/>
              <a:t>A’Level</a:t>
            </a:r>
            <a:r>
              <a:rPr lang="en-GB" dirty="0"/>
              <a:t>’</a:t>
            </a:r>
          </a:p>
          <a:p>
            <a:r>
              <a:rPr lang="en-GB" dirty="0"/>
              <a:t>‘When you are all in the bar later’ </a:t>
            </a:r>
          </a:p>
          <a:p>
            <a:r>
              <a:rPr lang="en-GB" dirty="0"/>
              <a:t>‘You can all relate to this family issue’ </a:t>
            </a:r>
          </a:p>
          <a:p>
            <a:endParaRPr lang="en-GB" dirty="0"/>
          </a:p>
          <a:p>
            <a:endParaRPr lang="en-GB" dirty="0"/>
          </a:p>
          <a:p>
            <a:r>
              <a:rPr lang="en-GB" dirty="0"/>
              <a:t>Facilitation needs to be sensitive </a:t>
            </a:r>
          </a:p>
        </p:txBody>
      </p:sp>
      <p:pic>
        <p:nvPicPr>
          <p:cNvPr id="5" name="Picture 4">
            <a:extLst>
              <a:ext uri="{FF2B5EF4-FFF2-40B4-BE49-F238E27FC236}">
                <a16:creationId xmlns:a16="http://schemas.microsoft.com/office/drawing/2014/main" id="{F9E37C99-E045-4304-9F84-5218D2C3F9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3786" y="1196222"/>
            <a:ext cx="6074995" cy="6074995"/>
          </a:xfrm>
          <a:prstGeom prst="rect">
            <a:avLst/>
          </a:prstGeom>
        </p:spPr>
      </p:pic>
    </p:spTree>
    <p:extLst>
      <p:ext uri="{BB962C8B-B14F-4D97-AF65-F5344CB8AC3E}">
        <p14:creationId xmlns:p14="http://schemas.microsoft.com/office/powerpoint/2010/main" val="4121125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D06CA-2828-4B57-AAD2-8D74800E79A6}"/>
              </a:ext>
            </a:extLst>
          </p:cNvPr>
          <p:cNvSpPr>
            <a:spLocks noGrp="1"/>
          </p:cNvSpPr>
          <p:nvPr>
            <p:ph type="title"/>
          </p:nvPr>
        </p:nvSpPr>
        <p:spPr/>
        <p:txBody>
          <a:bodyPr/>
          <a:lstStyle/>
          <a:p>
            <a:r>
              <a:rPr lang="en-GB" dirty="0"/>
              <a:t>Space </a:t>
            </a:r>
          </a:p>
        </p:txBody>
      </p:sp>
      <p:sp>
        <p:nvSpPr>
          <p:cNvPr id="4" name="Speech Bubble: Rectangle with Corners Rounded 3">
            <a:extLst>
              <a:ext uri="{FF2B5EF4-FFF2-40B4-BE49-F238E27FC236}">
                <a16:creationId xmlns:a16="http://schemas.microsoft.com/office/drawing/2014/main" id="{304D5980-2112-458A-9165-B937E30C5D64}"/>
              </a:ext>
            </a:extLst>
          </p:cNvPr>
          <p:cNvSpPr/>
          <p:nvPr/>
        </p:nvSpPr>
        <p:spPr>
          <a:xfrm>
            <a:off x="5817140" y="3542557"/>
            <a:ext cx="5437762" cy="2597285"/>
          </a:xfrm>
          <a:prstGeom prst="wedgeRoundRectCallout">
            <a:avLst>
              <a:gd name="adj1" fmla="val 68076"/>
              <a:gd name="adj2" fmla="val -5248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“We’ve got all these fancy course specs and it’s all mapped, but at the end of the day, what’s my goal here? What can I do for these students to help them understand?”</a:t>
            </a:r>
          </a:p>
        </p:txBody>
      </p:sp>
      <p:sp>
        <p:nvSpPr>
          <p:cNvPr id="6" name="Speech Bubble: Rectangle with Corners Rounded 5">
            <a:extLst>
              <a:ext uri="{FF2B5EF4-FFF2-40B4-BE49-F238E27FC236}">
                <a16:creationId xmlns:a16="http://schemas.microsoft.com/office/drawing/2014/main" id="{729BBA7E-4AF8-4A38-BB71-B4F47F103B3E}"/>
              </a:ext>
            </a:extLst>
          </p:cNvPr>
          <p:cNvSpPr/>
          <p:nvPr/>
        </p:nvSpPr>
        <p:spPr>
          <a:xfrm>
            <a:off x="5817140" y="377691"/>
            <a:ext cx="5267529" cy="2937753"/>
          </a:xfrm>
          <a:prstGeom prst="wedgeRoundRectCallout">
            <a:avLst>
              <a:gd name="adj1" fmla="val 69138"/>
              <a:gd name="adj2" fmla="val 1515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“An Australian study has found that academics are largely oblivious to the “online engagement fatigue” engulfing students. Spurred by the need to cater to different learning preferences, educators dish up a banquet of recommended readings, videos, online forums, course announcements and weekly lecture recordings”.</a:t>
            </a:r>
          </a:p>
        </p:txBody>
      </p:sp>
      <p:pic>
        <p:nvPicPr>
          <p:cNvPr id="7" name="Picture 6" descr="An article - Students overwhelmed bu onslaught of course content ">
            <a:extLst>
              <a:ext uri="{FF2B5EF4-FFF2-40B4-BE49-F238E27FC236}">
                <a16:creationId xmlns:a16="http://schemas.microsoft.com/office/drawing/2014/main" id="{83A2F66A-FF1B-4FA9-84BB-CD82A83F3748}"/>
              </a:ext>
            </a:extLst>
          </p:cNvPr>
          <p:cNvPicPr>
            <a:picLocks noChangeAspect="1"/>
          </p:cNvPicPr>
          <p:nvPr/>
        </p:nvPicPr>
        <p:blipFill>
          <a:blip r:embed="rId2"/>
          <a:stretch>
            <a:fillRect/>
          </a:stretch>
        </p:blipFill>
        <p:spPr>
          <a:xfrm>
            <a:off x="280478" y="1692615"/>
            <a:ext cx="5267530" cy="3608465"/>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03333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9E64A-EA03-4294-8BDB-DDAF55794C9B}"/>
              </a:ext>
            </a:extLst>
          </p:cNvPr>
          <p:cNvSpPr>
            <a:spLocks noGrp="1"/>
          </p:cNvSpPr>
          <p:nvPr>
            <p:ph type="title"/>
          </p:nvPr>
        </p:nvSpPr>
        <p:spPr/>
        <p:txBody>
          <a:bodyPr/>
          <a:lstStyle/>
          <a:p>
            <a:r>
              <a:rPr lang="en-GB" dirty="0"/>
              <a:t>What does an inclusive curriculum look like in the 21th Century </a:t>
            </a:r>
          </a:p>
        </p:txBody>
      </p:sp>
      <p:sp>
        <p:nvSpPr>
          <p:cNvPr id="3" name="Content Placeholder 2">
            <a:extLst>
              <a:ext uri="{FF2B5EF4-FFF2-40B4-BE49-F238E27FC236}">
                <a16:creationId xmlns:a16="http://schemas.microsoft.com/office/drawing/2014/main" id="{421E50DB-0B7B-4BB2-9CAB-E156C1B48FE7}"/>
              </a:ext>
            </a:extLst>
          </p:cNvPr>
          <p:cNvSpPr>
            <a:spLocks noGrp="1"/>
          </p:cNvSpPr>
          <p:nvPr>
            <p:ph idx="1"/>
          </p:nvPr>
        </p:nvSpPr>
        <p:spPr>
          <a:xfrm>
            <a:off x="838199" y="1692615"/>
            <a:ext cx="9852499" cy="3998068"/>
          </a:xfrm>
        </p:spPr>
        <p:txBody>
          <a:bodyPr>
            <a:normAutofit fontScale="55000" lnSpcReduction="20000"/>
          </a:bodyPr>
          <a:lstStyle/>
          <a:p>
            <a:pPr>
              <a:lnSpc>
                <a:spcPct val="160000"/>
              </a:lnSpc>
            </a:pPr>
            <a:r>
              <a:rPr lang="en-GB" dirty="0"/>
              <a:t>Meeting the needs of diverse learners</a:t>
            </a:r>
          </a:p>
          <a:p>
            <a:pPr>
              <a:lnSpc>
                <a:spcPct val="160000"/>
              </a:lnSpc>
            </a:pPr>
            <a:r>
              <a:rPr lang="en-GB" dirty="0"/>
              <a:t>Using diverse and interactive teaching methods</a:t>
            </a:r>
          </a:p>
          <a:p>
            <a:pPr>
              <a:lnSpc>
                <a:spcPct val="160000"/>
              </a:lnSpc>
            </a:pPr>
            <a:r>
              <a:rPr lang="en-GB" dirty="0"/>
              <a:t>Underpinned by thoughtful, compassionate and reflective engagement </a:t>
            </a:r>
          </a:p>
          <a:p>
            <a:pPr>
              <a:lnSpc>
                <a:spcPct val="160000"/>
              </a:lnSpc>
            </a:pPr>
            <a:r>
              <a:rPr lang="en-GB" dirty="0"/>
              <a:t>Developed with a broad range of stakeholders</a:t>
            </a:r>
          </a:p>
          <a:p>
            <a:pPr>
              <a:lnSpc>
                <a:spcPct val="160000"/>
              </a:lnSpc>
            </a:pPr>
            <a:r>
              <a:rPr lang="en-GB" dirty="0"/>
              <a:t>Rich in space </a:t>
            </a:r>
          </a:p>
          <a:p>
            <a:pPr>
              <a:lnSpc>
                <a:spcPct val="160000"/>
              </a:lnSpc>
            </a:pPr>
            <a:r>
              <a:rPr lang="en-GB" dirty="0"/>
              <a:t>Underpinned by a learning community </a:t>
            </a:r>
          </a:p>
          <a:p>
            <a:pPr>
              <a:lnSpc>
                <a:spcPct val="160000"/>
              </a:lnSpc>
            </a:pPr>
            <a:r>
              <a:rPr lang="en-GB" dirty="0"/>
              <a:t>Bravely addressing issues</a:t>
            </a:r>
          </a:p>
          <a:p>
            <a:pPr>
              <a:lnSpc>
                <a:spcPct val="160000"/>
              </a:lnSpc>
            </a:pPr>
            <a:r>
              <a:rPr lang="en-GB" dirty="0"/>
              <a:t>There is much to do! </a:t>
            </a:r>
          </a:p>
        </p:txBody>
      </p:sp>
    </p:spTree>
    <p:extLst>
      <p:ext uri="{BB962C8B-B14F-4D97-AF65-F5344CB8AC3E}">
        <p14:creationId xmlns:p14="http://schemas.microsoft.com/office/powerpoint/2010/main" val="1404396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C1EE9-AF9D-46B9-89D0-B6E6CA214E89}"/>
              </a:ext>
            </a:extLst>
          </p:cNvPr>
          <p:cNvSpPr>
            <a:spLocks noGrp="1"/>
          </p:cNvSpPr>
          <p:nvPr>
            <p:ph type="title"/>
          </p:nvPr>
        </p:nvSpPr>
        <p:spPr/>
        <p:txBody>
          <a:bodyPr/>
          <a:lstStyle/>
          <a:p>
            <a:r>
              <a:rPr lang="en-GB" dirty="0"/>
              <a:t>Challenges: Inclusive curriculum </a:t>
            </a:r>
          </a:p>
        </p:txBody>
      </p:sp>
      <p:sp>
        <p:nvSpPr>
          <p:cNvPr id="3" name="Content Placeholder 2">
            <a:extLst>
              <a:ext uri="{FF2B5EF4-FFF2-40B4-BE49-F238E27FC236}">
                <a16:creationId xmlns:a16="http://schemas.microsoft.com/office/drawing/2014/main" id="{ABB5CEDF-033F-46DE-9683-910B9CEFF072}"/>
              </a:ext>
            </a:extLst>
          </p:cNvPr>
          <p:cNvSpPr>
            <a:spLocks noGrp="1"/>
          </p:cNvSpPr>
          <p:nvPr>
            <p:ph idx="1"/>
          </p:nvPr>
        </p:nvSpPr>
        <p:spPr>
          <a:xfrm>
            <a:off x="916022" y="1319787"/>
            <a:ext cx="11275978" cy="4236187"/>
          </a:xfrm>
        </p:spPr>
        <p:txBody>
          <a:bodyPr numCol="2">
            <a:normAutofit/>
          </a:bodyPr>
          <a:lstStyle/>
          <a:p>
            <a:pPr>
              <a:lnSpc>
                <a:spcPct val="150000"/>
              </a:lnSpc>
            </a:pPr>
            <a:r>
              <a:rPr lang="en-GB" sz="2000" dirty="0"/>
              <a:t>Time</a:t>
            </a:r>
          </a:p>
          <a:p>
            <a:pPr>
              <a:lnSpc>
                <a:spcPct val="150000"/>
              </a:lnSpc>
            </a:pPr>
            <a:r>
              <a:rPr lang="en-GB" sz="2000" dirty="0"/>
              <a:t>Staff workload</a:t>
            </a:r>
          </a:p>
          <a:p>
            <a:pPr>
              <a:lnSpc>
                <a:spcPct val="150000"/>
              </a:lnSpc>
            </a:pPr>
            <a:r>
              <a:rPr lang="en-GB" sz="2000" dirty="0"/>
              <a:t>Lack of experience</a:t>
            </a:r>
          </a:p>
          <a:p>
            <a:pPr>
              <a:lnSpc>
                <a:spcPct val="150000"/>
              </a:lnSpc>
            </a:pPr>
            <a:r>
              <a:rPr lang="en-GB" sz="2000" b="1" dirty="0"/>
              <a:t>Lack of confidence</a:t>
            </a:r>
          </a:p>
          <a:p>
            <a:pPr>
              <a:lnSpc>
                <a:spcPct val="150000"/>
              </a:lnSpc>
            </a:pPr>
            <a:r>
              <a:rPr lang="en-GB" sz="2000" dirty="0"/>
              <a:t>Professional Bodies (lack of space</a:t>
            </a:r>
            <a:r>
              <a:rPr lang="en-GB" sz="2000"/>
              <a:t>) </a:t>
            </a:r>
          </a:p>
          <a:p>
            <a:pPr>
              <a:lnSpc>
                <a:spcPct val="150000"/>
              </a:lnSpc>
            </a:pPr>
            <a:r>
              <a:rPr lang="en-GB" sz="2000"/>
              <a:t>Tokenism </a:t>
            </a:r>
            <a:r>
              <a:rPr lang="en-GB" sz="2000" dirty="0"/>
              <a:t>(meaningful decolonisation – decolonise the mind)</a:t>
            </a:r>
          </a:p>
          <a:p>
            <a:pPr>
              <a:lnSpc>
                <a:spcPct val="150000"/>
              </a:lnSpc>
            </a:pPr>
            <a:r>
              <a:rPr lang="en-GB" sz="2000" dirty="0"/>
              <a:t>Discipline traditions </a:t>
            </a:r>
          </a:p>
          <a:p>
            <a:pPr>
              <a:lnSpc>
                <a:spcPct val="150000"/>
              </a:lnSpc>
            </a:pPr>
            <a:r>
              <a:rPr lang="en-GB" sz="2000" dirty="0"/>
              <a:t>Whole student experience(s) </a:t>
            </a:r>
          </a:p>
          <a:p>
            <a:pPr>
              <a:lnSpc>
                <a:spcPct val="150000"/>
              </a:lnSpc>
            </a:pPr>
            <a:r>
              <a:rPr lang="en-GB" sz="2000" dirty="0"/>
              <a:t>Inability to step away from oneself </a:t>
            </a:r>
          </a:p>
          <a:p>
            <a:pPr>
              <a:lnSpc>
                <a:spcPct val="150000"/>
              </a:lnSpc>
            </a:pPr>
            <a:r>
              <a:rPr lang="en-GB" sz="2000" dirty="0"/>
              <a:t>Fear to reveal concerns and questions (a dominant narrative) </a:t>
            </a:r>
          </a:p>
          <a:p>
            <a:pPr>
              <a:lnSpc>
                <a:spcPct val="150000"/>
              </a:lnSpc>
            </a:pPr>
            <a:r>
              <a:rPr lang="en-GB" sz="2000" dirty="0"/>
              <a:t>Institutional support – space and ‘try it twice’ </a:t>
            </a:r>
          </a:p>
          <a:p>
            <a:pPr>
              <a:lnSpc>
                <a:spcPct val="150000"/>
              </a:lnSpc>
            </a:pPr>
            <a:r>
              <a:rPr lang="en-GB" sz="2000" dirty="0"/>
              <a:t>What else? </a:t>
            </a:r>
          </a:p>
        </p:txBody>
      </p:sp>
    </p:spTree>
    <p:extLst>
      <p:ext uri="{BB962C8B-B14F-4D97-AF65-F5344CB8AC3E}">
        <p14:creationId xmlns:p14="http://schemas.microsoft.com/office/powerpoint/2010/main" val="861712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42D7A-83C4-4097-94CD-A525DB0292BB}"/>
              </a:ext>
            </a:extLst>
          </p:cNvPr>
          <p:cNvSpPr>
            <a:spLocks noGrp="1"/>
          </p:cNvSpPr>
          <p:nvPr>
            <p:ph type="title"/>
          </p:nvPr>
        </p:nvSpPr>
        <p:spPr/>
        <p:txBody>
          <a:bodyPr/>
          <a:lstStyle/>
          <a:p>
            <a:r>
              <a:rPr lang="en-GB" dirty="0"/>
              <a:t>Engagement to overcome challenges </a:t>
            </a:r>
          </a:p>
        </p:txBody>
      </p:sp>
      <p:pic>
        <p:nvPicPr>
          <p:cNvPr id="2050" name="Picture 2" descr="Student presenting at a conference ">
            <a:extLst>
              <a:ext uri="{FF2B5EF4-FFF2-40B4-BE49-F238E27FC236}">
                <a16:creationId xmlns:a16="http://schemas.microsoft.com/office/drawing/2014/main" id="{2F0A9C04-C67F-4DF6-B2FC-0C0CC76BAABD}"/>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27846" y="1508125"/>
            <a:ext cx="5122333" cy="38417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Twitter thread representing seeking support between practitioners ">
            <a:extLst>
              <a:ext uri="{FF2B5EF4-FFF2-40B4-BE49-F238E27FC236}">
                <a16:creationId xmlns:a16="http://schemas.microsoft.com/office/drawing/2014/main" id="{3DEED254-055F-47E5-AEAC-FD642B8FCDA2}"/>
              </a:ext>
            </a:extLst>
          </p:cNvPr>
          <p:cNvPicPr>
            <a:picLocks noChangeAspect="1"/>
          </p:cNvPicPr>
          <p:nvPr/>
        </p:nvPicPr>
        <p:blipFill>
          <a:blip r:embed="rId3"/>
          <a:stretch>
            <a:fillRect/>
          </a:stretch>
        </p:blipFill>
        <p:spPr>
          <a:xfrm>
            <a:off x="7139823" y="1347281"/>
            <a:ext cx="3291892" cy="4163438"/>
          </a:xfrm>
          <a:prstGeom prst="rect">
            <a:avLst/>
          </a:prstGeom>
        </p:spPr>
      </p:pic>
    </p:spTree>
    <p:extLst>
      <p:ext uri="{BB962C8B-B14F-4D97-AF65-F5344CB8AC3E}">
        <p14:creationId xmlns:p14="http://schemas.microsoft.com/office/powerpoint/2010/main" val="1115602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34D88-490C-465A-A223-0C362EB4949F}"/>
              </a:ext>
            </a:extLst>
          </p:cNvPr>
          <p:cNvSpPr>
            <a:spLocks noGrp="1"/>
          </p:cNvSpPr>
          <p:nvPr>
            <p:ph type="title"/>
          </p:nvPr>
        </p:nvSpPr>
        <p:spPr/>
        <p:txBody>
          <a:bodyPr/>
          <a:lstStyle/>
          <a:p>
            <a:r>
              <a:rPr lang="en-GB" dirty="0"/>
              <a:t>MUST BE FOR Students AND Staff </a:t>
            </a:r>
          </a:p>
        </p:txBody>
      </p:sp>
      <p:pic>
        <p:nvPicPr>
          <p:cNvPr id="5" name="Content Placeholder 4" descr="An overloaded person at their desk ">
            <a:extLst>
              <a:ext uri="{FF2B5EF4-FFF2-40B4-BE49-F238E27FC236}">
                <a16:creationId xmlns:a16="http://schemas.microsoft.com/office/drawing/2014/main" id="{01F89730-BD64-423D-AF31-7CD8D3F6A1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97554" y="1158708"/>
            <a:ext cx="5396892" cy="5396892"/>
          </a:xfrm>
        </p:spPr>
      </p:pic>
    </p:spTree>
    <p:extLst>
      <p:ext uri="{BB962C8B-B14F-4D97-AF65-F5344CB8AC3E}">
        <p14:creationId xmlns:p14="http://schemas.microsoft.com/office/powerpoint/2010/main" val="1554594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9E64A-EA03-4294-8BDB-DDAF55794C9B}"/>
              </a:ext>
            </a:extLst>
          </p:cNvPr>
          <p:cNvSpPr>
            <a:spLocks noGrp="1"/>
          </p:cNvSpPr>
          <p:nvPr>
            <p:ph type="title"/>
          </p:nvPr>
        </p:nvSpPr>
        <p:spPr/>
        <p:txBody>
          <a:bodyPr/>
          <a:lstStyle/>
          <a:p>
            <a:r>
              <a:rPr lang="en-GB" dirty="0"/>
              <a:t>What does an inclusive curriculum look like in the 21th Century </a:t>
            </a:r>
          </a:p>
        </p:txBody>
      </p:sp>
      <p:sp>
        <p:nvSpPr>
          <p:cNvPr id="3" name="Content Placeholder 2">
            <a:extLst>
              <a:ext uri="{FF2B5EF4-FFF2-40B4-BE49-F238E27FC236}">
                <a16:creationId xmlns:a16="http://schemas.microsoft.com/office/drawing/2014/main" id="{421E50DB-0B7B-4BB2-9CAB-E156C1B48FE7}"/>
              </a:ext>
            </a:extLst>
          </p:cNvPr>
          <p:cNvSpPr>
            <a:spLocks noGrp="1"/>
          </p:cNvSpPr>
          <p:nvPr>
            <p:ph idx="1"/>
          </p:nvPr>
        </p:nvSpPr>
        <p:spPr>
          <a:xfrm>
            <a:off x="838199" y="1692615"/>
            <a:ext cx="9852499" cy="3998068"/>
          </a:xfrm>
        </p:spPr>
        <p:txBody>
          <a:bodyPr>
            <a:normAutofit fontScale="55000" lnSpcReduction="20000"/>
          </a:bodyPr>
          <a:lstStyle/>
          <a:p>
            <a:pPr>
              <a:lnSpc>
                <a:spcPct val="160000"/>
              </a:lnSpc>
            </a:pPr>
            <a:r>
              <a:rPr lang="en-GB" dirty="0"/>
              <a:t>Meeting the needs of diverse learners</a:t>
            </a:r>
          </a:p>
          <a:p>
            <a:pPr>
              <a:lnSpc>
                <a:spcPct val="160000"/>
              </a:lnSpc>
            </a:pPr>
            <a:r>
              <a:rPr lang="en-GB" dirty="0"/>
              <a:t>Using diverse and interactive teaching methods</a:t>
            </a:r>
          </a:p>
          <a:p>
            <a:pPr>
              <a:lnSpc>
                <a:spcPct val="160000"/>
              </a:lnSpc>
            </a:pPr>
            <a:r>
              <a:rPr lang="en-GB" dirty="0"/>
              <a:t>Underpinned by thoughtful, compassionate and reflective engagement </a:t>
            </a:r>
          </a:p>
          <a:p>
            <a:pPr>
              <a:lnSpc>
                <a:spcPct val="160000"/>
              </a:lnSpc>
            </a:pPr>
            <a:r>
              <a:rPr lang="en-GB" dirty="0"/>
              <a:t>Developed with a broad range of stakeholders</a:t>
            </a:r>
          </a:p>
          <a:p>
            <a:pPr>
              <a:lnSpc>
                <a:spcPct val="160000"/>
              </a:lnSpc>
            </a:pPr>
            <a:r>
              <a:rPr lang="en-GB" dirty="0"/>
              <a:t>Rich in space </a:t>
            </a:r>
          </a:p>
          <a:p>
            <a:pPr>
              <a:lnSpc>
                <a:spcPct val="160000"/>
              </a:lnSpc>
            </a:pPr>
            <a:r>
              <a:rPr lang="en-GB" dirty="0"/>
              <a:t>Underpinned by a learning community </a:t>
            </a:r>
          </a:p>
          <a:p>
            <a:pPr>
              <a:lnSpc>
                <a:spcPct val="160000"/>
              </a:lnSpc>
            </a:pPr>
            <a:r>
              <a:rPr lang="en-GB" dirty="0"/>
              <a:t>Bravely addressing issues</a:t>
            </a:r>
          </a:p>
          <a:p>
            <a:pPr>
              <a:lnSpc>
                <a:spcPct val="160000"/>
              </a:lnSpc>
            </a:pPr>
            <a:r>
              <a:rPr lang="en-GB" sz="3300" b="1" dirty="0"/>
              <a:t>With self compassion and realisation about the limits of our endeavour </a:t>
            </a:r>
          </a:p>
        </p:txBody>
      </p:sp>
    </p:spTree>
    <p:extLst>
      <p:ext uri="{BB962C8B-B14F-4D97-AF65-F5344CB8AC3E}">
        <p14:creationId xmlns:p14="http://schemas.microsoft.com/office/powerpoint/2010/main" val="3372525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48113-EC57-4AF8-9689-2F3DC869101F}"/>
              </a:ext>
            </a:extLst>
          </p:cNvPr>
          <p:cNvSpPr>
            <a:spLocks noGrp="1"/>
          </p:cNvSpPr>
          <p:nvPr>
            <p:ph type="title"/>
          </p:nvPr>
        </p:nvSpPr>
        <p:spPr/>
        <p:txBody>
          <a:bodyPr/>
          <a:lstStyle/>
          <a:p>
            <a:r>
              <a:rPr lang="en-GB" dirty="0"/>
              <a:t>References </a:t>
            </a:r>
          </a:p>
        </p:txBody>
      </p:sp>
      <p:sp>
        <p:nvSpPr>
          <p:cNvPr id="3" name="Content Placeholder 2">
            <a:extLst>
              <a:ext uri="{FF2B5EF4-FFF2-40B4-BE49-F238E27FC236}">
                <a16:creationId xmlns:a16="http://schemas.microsoft.com/office/drawing/2014/main" id="{F51A2DA7-AA7A-45AC-A608-5656D4A76C64}"/>
              </a:ext>
            </a:extLst>
          </p:cNvPr>
          <p:cNvSpPr>
            <a:spLocks noGrp="1"/>
          </p:cNvSpPr>
          <p:nvPr>
            <p:ph idx="1"/>
          </p:nvPr>
        </p:nvSpPr>
        <p:spPr>
          <a:xfrm>
            <a:off x="838199" y="997507"/>
            <a:ext cx="10515600" cy="4732084"/>
          </a:xfrm>
        </p:spPr>
        <p:txBody>
          <a:bodyPr>
            <a:normAutofit fontScale="40000" lnSpcReduction="20000"/>
          </a:bodyPr>
          <a:lstStyle/>
          <a:p>
            <a:pPr marL="0" indent="0">
              <a:lnSpc>
                <a:spcPct val="170000"/>
              </a:lnSpc>
              <a:buNone/>
            </a:pPr>
            <a:endParaRPr lang="en-GB" dirty="0"/>
          </a:p>
          <a:p>
            <a:pPr>
              <a:lnSpc>
                <a:spcPct val="170000"/>
              </a:lnSpc>
            </a:pPr>
            <a:r>
              <a:rPr lang="en-GB" dirty="0"/>
              <a:t>Baker, C. R., &amp; Logan, L. B. (2006). USING ACTION RESEARCH TO PROMOTE INCREASED ACADEMIC SUCCESS FOR EDUCATIONALLY DISADVANTAGED STUDENTS. </a:t>
            </a:r>
            <a:r>
              <a:rPr lang="en-GB" i="1" dirty="0"/>
              <a:t>Global Perspectives on Accounting Education</a:t>
            </a:r>
            <a:r>
              <a:rPr lang="en-GB" dirty="0"/>
              <a:t>, </a:t>
            </a:r>
            <a:r>
              <a:rPr lang="en-GB" i="1" dirty="0"/>
              <a:t>3</a:t>
            </a:r>
            <a:r>
              <a:rPr lang="en-GB" dirty="0"/>
              <a:t>, 1. https://www.proquest.com/scholarly-journals/using-action-research-promote-increased-academic/docview/203144276/se-2?accountid=11814</a:t>
            </a:r>
          </a:p>
          <a:p>
            <a:pPr>
              <a:lnSpc>
                <a:spcPct val="170000"/>
              </a:lnSpc>
            </a:pPr>
            <a:r>
              <a:rPr lang="en-GB" dirty="0"/>
              <a:t>Hulme, J. A., McDermott, H., &amp; Kent, A. (2022). Truly inclusive education: Teaching qualitative methods in psychology to enhance inclusion in the higher education psychology curriculum. </a:t>
            </a:r>
            <a:r>
              <a:rPr lang="en-GB" i="1" dirty="0" err="1"/>
              <a:t>QMiP</a:t>
            </a:r>
            <a:r>
              <a:rPr lang="en-GB" i="1" dirty="0"/>
              <a:t> Bulletin</a:t>
            </a:r>
            <a:r>
              <a:rPr lang="en-GB" dirty="0"/>
              <a:t>, </a:t>
            </a:r>
            <a:r>
              <a:rPr lang="en-GB" i="1" dirty="0"/>
              <a:t>1</a:t>
            </a:r>
            <a:r>
              <a:rPr lang="en-GB" dirty="0"/>
              <a:t>(34), 22–29. https://doi.org/10.53841/bpsqmip.2022.1.34.22</a:t>
            </a:r>
          </a:p>
          <a:p>
            <a:pPr>
              <a:lnSpc>
                <a:spcPct val="170000"/>
              </a:lnSpc>
            </a:pPr>
            <a:r>
              <a:rPr lang="en-GB" dirty="0"/>
              <a:t>Rossouw, N., &amp; Frick, L. (2023). A conceptual framework for uncovering the hidden curriculum in private higher education. </a:t>
            </a:r>
            <a:r>
              <a:rPr lang="en-GB" i="1" dirty="0"/>
              <a:t>Cogent Education</a:t>
            </a:r>
            <a:r>
              <a:rPr lang="en-GB" dirty="0"/>
              <a:t>, </a:t>
            </a:r>
            <a:r>
              <a:rPr lang="en-GB" i="1" dirty="0"/>
              <a:t>10</a:t>
            </a:r>
            <a:r>
              <a:rPr lang="en-GB" dirty="0"/>
              <a:t>(1). https://doi.org/10.1080/2331186X.2023.2191409</a:t>
            </a:r>
          </a:p>
          <a:p>
            <a:pPr>
              <a:lnSpc>
                <a:spcPct val="170000"/>
              </a:lnSpc>
            </a:pPr>
            <a:r>
              <a:rPr lang="en-GB" dirty="0"/>
              <a:t>Smucker, A. D. (2022). Exploring the growth of inclusive curriculum: a systematic review of scholar and practitioner perspectives. </a:t>
            </a:r>
            <a:r>
              <a:rPr lang="en-GB" i="1" dirty="0"/>
              <a:t>International Journal of Inclusive Education</a:t>
            </a:r>
            <a:r>
              <a:rPr lang="en-GB" dirty="0"/>
              <a:t>, </a:t>
            </a:r>
            <a:r>
              <a:rPr lang="en-GB" i="1" dirty="0"/>
              <a:t>0</a:t>
            </a:r>
            <a:r>
              <a:rPr lang="en-GB" dirty="0"/>
              <a:t>(0), 1–15. https://doi.org/10.1080/13603116.2022.2121988</a:t>
            </a:r>
          </a:p>
          <a:p>
            <a:pPr>
              <a:lnSpc>
                <a:spcPct val="170000"/>
              </a:lnSpc>
            </a:pPr>
            <a:r>
              <a:rPr lang="en-GB" dirty="0" err="1"/>
              <a:t>Stentiford</a:t>
            </a:r>
            <a:r>
              <a:rPr lang="en-GB" dirty="0"/>
              <a:t>, L., &amp; </a:t>
            </a:r>
            <a:r>
              <a:rPr lang="en-GB" dirty="0" err="1"/>
              <a:t>Koutsouris</a:t>
            </a:r>
            <a:r>
              <a:rPr lang="en-GB" dirty="0"/>
              <a:t>, G. (2022). Critically considering the ‘inclusive curriculum’ in higher education. </a:t>
            </a:r>
            <a:r>
              <a:rPr lang="en-GB" i="1" dirty="0"/>
              <a:t>British Journal of Sociology of Education</a:t>
            </a:r>
            <a:r>
              <a:rPr lang="en-GB" dirty="0"/>
              <a:t>, </a:t>
            </a:r>
            <a:r>
              <a:rPr lang="en-GB" i="1" dirty="0"/>
              <a:t>43</a:t>
            </a:r>
            <a:r>
              <a:rPr lang="en-GB" dirty="0"/>
              <a:t>(8), 1250–1272. https://doi.org/10.1080/01425692.2022.2122937</a:t>
            </a:r>
          </a:p>
          <a:p>
            <a:pPr>
              <a:lnSpc>
                <a:spcPct val="170000"/>
              </a:lnSpc>
            </a:pPr>
            <a:r>
              <a:rPr lang="en-GB" dirty="0"/>
              <a:t>Thomas, L., &amp; May, H. (2010). Inclusive learning in higher education. In </a:t>
            </a:r>
            <a:r>
              <a:rPr lang="en-GB" i="1" dirty="0"/>
              <a:t>Enhancing Teaching in Higher Education</a:t>
            </a:r>
            <a:r>
              <a:rPr lang="en-GB" dirty="0"/>
              <a:t>. HEA. https://doi.org/10.4324/9780203416006_chapter_16</a:t>
            </a:r>
          </a:p>
          <a:p>
            <a:pPr>
              <a:lnSpc>
                <a:spcPct val="170000"/>
              </a:lnSpc>
            </a:pPr>
            <a:endParaRPr lang="en-GB" dirty="0"/>
          </a:p>
        </p:txBody>
      </p:sp>
    </p:spTree>
    <p:extLst>
      <p:ext uri="{BB962C8B-B14F-4D97-AF65-F5344CB8AC3E}">
        <p14:creationId xmlns:p14="http://schemas.microsoft.com/office/powerpoint/2010/main" val="17369052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d5428325-b490-4bcf-9966-4c0990bd6452"/>
</p:tagLst>
</file>

<file path=ppt/theme/theme1.xml><?xml version="1.0" encoding="utf-8"?>
<a:theme xmlns:a="http://schemas.openxmlformats.org/drawingml/2006/main" name="HAU - bottom lef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ark blue HAU - bottom lef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lue HAU - bottom lef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Yellow HAU - bottom lef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HAU - bottom righ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Dark blue HAU - bottom righ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Blue HAU - bottom righ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 Yellow HAU - bottom right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b0f3f8d-0d0d-4ab7-87c0-04e552aa682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0BD40CA187FB94598A1D2DE2302C188" ma:contentTypeVersion="16" ma:contentTypeDescription="Create a new document." ma:contentTypeScope="" ma:versionID="a32bb2601190fbea421e8e8abff602ba">
  <xsd:schema xmlns:xsd="http://www.w3.org/2001/XMLSchema" xmlns:xs="http://www.w3.org/2001/XMLSchema" xmlns:p="http://schemas.microsoft.com/office/2006/metadata/properties" xmlns:ns3="a54d489d-ebab-4873-9db5-a880a7ab23f7" xmlns:ns4="4b0f3f8d-0d0d-4ab7-87c0-04e552aa6829" targetNamespace="http://schemas.microsoft.com/office/2006/metadata/properties" ma:root="true" ma:fieldsID="4baaaaaf36ec20a813c2e1cd6a6eeae5" ns3:_="" ns4:_="">
    <xsd:import namespace="a54d489d-ebab-4873-9db5-a880a7ab23f7"/>
    <xsd:import namespace="4b0f3f8d-0d0d-4ab7-87c0-04e552aa682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Location" minOccurs="0"/>
                <xsd:element ref="ns4:MediaLengthInSeconds" minOccurs="0"/>
                <xsd:element ref="ns4:MediaServiceSearchPropertie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4d489d-ebab-4873-9db5-a880a7ab23f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0f3f8d-0d0d-4ab7-87c0-04e552aa6829"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activity" ma:index="2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A9C856-8090-4133-9140-38B3CDD58C1E}">
  <ds:schemaRefs>
    <ds:schemaRef ds:uri="http://schemas.microsoft.com/office/2006/metadata/properties"/>
    <ds:schemaRef ds:uri="http://schemas.openxmlformats.org/package/2006/metadata/core-properties"/>
    <ds:schemaRef ds:uri="http://purl.org/dc/terms/"/>
    <ds:schemaRef ds:uri="http://purl.org/dc/dcmitype/"/>
    <ds:schemaRef ds:uri="http://purl.org/dc/elements/1.1/"/>
    <ds:schemaRef ds:uri="http://www.w3.org/XML/1998/namespace"/>
    <ds:schemaRef ds:uri="4b0f3f8d-0d0d-4ab7-87c0-04e552aa6829"/>
    <ds:schemaRef ds:uri="http://schemas.microsoft.com/office/2006/documentManagement/types"/>
    <ds:schemaRef ds:uri="http://schemas.microsoft.com/office/infopath/2007/PartnerControls"/>
    <ds:schemaRef ds:uri="a54d489d-ebab-4873-9db5-a880a7ab23f7"/>
  </ds:schemaRefs>
</ds:datastoreItem>
</file>

<file path=customXml/itemProps2.xml><?xml version="1.0" encoding="utf-8"?>
<ds:datastoreItem xmlns:ds="http://schemas.openxmlformats.org/officeDocument/2006/customXml" ds:itemID="{9E7C2D8F-A68F-48CC-B21E-89A2D748D318}">
  <ds:schemaRefs>
    <ds:schemaRef ds:uri="http://schemas.microsoft.com/sharepoint/v3/contenttype/forms"/>
  </ds:schemaRefs>
</ds:datastoreItem>
</file>

<file path=customXml/itemProps3.xml><?xml version="1.0" encoding="utf-8"?>
<ds:datastoreItem xmlns:ds="http://schemas.openxmlformats.org/officeDocument/2006/customXml" ds:itemID="{356F3058-4632-423A-B7F5-E6AB3F043E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4d489d-ebab-4873-9db5-a880a7ab23f7"/>
    <ds:schemaRef ds:uri="4b0f3f8d-0d0d-4ab7-87c0-04e552aa68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6569</TotalTime>
  <Words>1521</Words>
  <Application>Microsoft Office PowerPoint</Application>
  <PresentationFormat>Widescreen</PresentationFormat>
  <Paragraphs>181</Paragraphs>
  <Slides>25</Slides>
  <Notes>4</Notes>
  <HiddenSlides>0</HiddenSlides>
  <MMClips>0</MMClips>
  <ScaleCrop>false</ScaleCrop>
  <HeadingPairs>
    <vt:vector size="6" baseType="variant">
      <vt:variant>
        <vt:lpstr>Fonts Used</vt:lpstr>
      </vt:variant>
      <vt:variant>
        <vt:i4>5</vt:i4>
      </vt:variant>
      <vt:variant>
        <vt:lpstr>Theme</vt:lpstr>
      </vt:variant>
      <vt:variant>
        <vt:i4>8</vt:i4>
      </vt:variant>
      <vt:variant>
        <vt:lpstr>Slide Titles</vt:lpstr>
      </vt:variant>
      <vt:variant>
        <vt:i4>25</vt:i4>
      </vt:variant>
    </vt:vector>
  </HeadingPairs>
  <TitlesOfParts>
    <vt:vector size="38" baseType="lpstr">
      <vt:lpstr>Arial</vt:lpstr>
      <vt:lpstr>Calibri</vt:lpstr>
      <vt:lpstr>Roboto Black</vt:lpstr>
      <vt:lpstr>Roboto Light</vt:lpstr>
      <vt:lpstr>Roboto Medium</vt:lpstr>
      <vt:lpstr>HAU - bottom left logo</vt:lpstr>
      <vt:lpstr>Dark blue HAU - bottom left logo</vt:lpstr>
      <vt:lpstr>Blue HAU - bottom left logo</vt:lpstr>
      <vt:lpstr>Yellow HAU - bottom left logo</vt:lpstr>
      <vt:lpstr>HAU - bottom right logo</vt:lpstr>
      <vt:lpstr>Dark blue HAU - bottom right logo</vt:lpstr>
      <vt:lpstr>Blue HAU - bottom right logo</vt:lpstr>
      <vt:lpstr> Yellow HAU - bottom right logo</vt:lpstr>
      <vt:lpstr>What does an inclusive curriculum look like in the 21th Century? </vt:lpstr>
      <vt:lpstr>Spoiler alert </vt:lpstr>
      <vt:lpstr>Who am I?</vt:lpstr>
      <vt:lpstr>This session – a Journey </vt:lpstr>
      <vt:lpstr>Menti </vt:lpstr>
      <vt:lpstr>Terminology: ‘Curriculum’  </vt:lpstr>
      <vt:lpstr>Terminology: ‘Inclusive’  </vt:lpstr>
      <vt:lpstr>Thomas and May, 2010</vt:lpstr>
      <vt:lpstr>Why is inclusivity such a focus in curriculum? (See Steniford and Koutsouris (2022))</vt:lpstr>
      <vt:lpstr>“The case” – Advance HE </vt:lpstr>
      <vt:lpstr>An inclusive-21st Century curriculum must be well researched curriculum </vt:lpstr>
      <vt:lpstr>Team planning </vt:lpstr>
      <vt:lpstr>Menti </vt:lpstr>
      <vt:lpstr>Some practical ideas - for content design  </vt:lpstr>
      <vt:lpstr>Teaching methods of inclusion </vt:lpstr>
      <vt:lpstr>Example: Case study (Hulme et al. (2022))</vt:lpstr>
      <vt:lpstr>PowerPoint Presentation</vt:lpstr>
      <vt:lpstr>Practically – mind your language </vt:lpstr>
      <vt:lpstr>Space </vt:lpstr>
      <vt:lpstr>What does an inclusive curriculum look like in the 21th Century </vt:lpstr>
      <vt:lpstr>Challenges: Inclusive curriculum </vt:lpstr>
      <vt:lpstr>Engagement to overcome challenges </vt:lpstr>
      <vt:lpstr>MUST BE FOR Students AND Staff </vt:lpstr>
      <vt:lpstr>What does an inclusive curriculum look like in the 21th Century </vt:lpstr>
      <vt:lpstr>References </vt:lpstr>
    </vt:vector>
  </TitlesOfParts>
  <Company>Harper Adams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Arial bold.</dc:title>
  <dc:creator>Jaclyn Green</dc:creator>
  <cp:lastModifiedBy>Lydia Arnold</cp:lastModifiedBy>
  <cp:revision>315</cp:revision>
  <cp:lastPrinted>2021-07-05T08:45:07Z</cp:lastPrinted>
  <dcterms:created xsi:type="dcterms:W3CDTF">2018-01-08T15:36:20Z</dcterms:created>
  <dcterms:modified xsi:type="dcterms:W3CDTF">2023-05-10T20:45:00Z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0x010100D0BD40CA187FB94598A1D2DE2302C188</vt:lpwstr>
  </property>
  <property fmtid="{D5CDD505-2E9C-101B-9397-08002B2CF9AE}" pid="3" name="_dlc_DocIdItemGuid">
    <vt:lpwstr>85121ed1-c3bb-42b6-8bb4-e78062520588</vt:lpwstr>
  </property>
</Properties>
</file>