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7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8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4"/>
    <p:sldMasterId id="2147483729" r:id="rId5"/>
    <p:sldMasterId id="2147483697" r:id="rId6"/>
    <p:sldMasterId id="2147483705" r:id="rId7"/>
    <p:sldMasterId id="2147483713" r:id="rId8"/>
    <p:sldMasterId id="2147483737" r:id="rId9"/>
    <p:sldMasterId id="2147483721" r:id="rId10"/>
    <p:sldMasterId id="2147483689" r:id="rId11"/>
    <p:sldMasterId id="2147483750" r:id="rId12"/>
    <p:sldMasterId id="2147483763" r:id="rId13"/>
  </p:sldMasterIdLst>
  <p:notesMasterIdLst>
    <p:notesMasterId r:id="rId30"/>
  </p:notesMasterIdLst>
  <p:handoutMasterIdLst>
    <p:handoutMasterId r:id="rId31"/>
  </p:handoutMasterIdLst>
  <p:sldIdLst>
    <p:sldId id="263" r:id="rId14"/>
    <p:sldId id="262" r:id="rId15"/>
    <p:sldId id="264" r:id="rId16"/>
    <p:sldId id="257" r:id="rId17"/>
    <p:sldId id="258" r:id="rId18"/>
    <p:sldId id="259" r:id="rId19"/>
    <p:sldId id="260" r:id="rId20"/>
    <p:sldId id="265" r:id="rId21"/>
    <p:sldId id="268" r:id="rId22"/>
    <p:sldId id="266" r:id="rId23"/>
    <p:sldId id="269" r:id="rId24"/>
    <p:sldId id="267" r:id="rId25"/>
    <p:sldId id="272" r:id="rId26"/>
    <p:sldId id="270" r:id="rId27"/>
    <p:sldId id="271" r:id="rId28"/>
    <p:sldId id="273" r:id="rId29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D8F3"/>
    <a:srgbClr val="CCCCFF"/>
    <a:srgbClr val="CC99FF"/>
    <a:srgbClr val="DEEBF7"/>
    <a:srgbClr val="F7F7F7"/>
    <a:srgbClr val="FFF5D9"/>
    <a:srgbClr val="F0F0F0"/>
    <a:srgbClr val="EAEAE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096DB4-613C-4D49-B819-A22A524CF0D7}" v="26" dt="2025-06-16T16:42:42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9" autoAdjust="0"/>
    <p:restoredTop sz="57551" autoAdjust="0"/>
  </p:normalViewPr>
  <p:slideViewPr>
    <p:cSldViewPr snapToGrid="0">
      <p:cViewPr varScale="1">
        <p:scale>
          <a:sx n="70" d="100"/>
          <a:sy n="70" d="100"/>
        </p:scale>
        <p:origin x="2600" y="19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122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tags" Target="tags/tag1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A039B3-D0B2-4B05-B274-D9685ED4C804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97324A85-AE6E-416A-9462-1A8FAE08FE2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New initiative - mid module surveys – very detailed but missed off assessment experience.</a:t>
          </a:r>
        </a:p>
      </dgm:t>
    </dgm:pt>
    <dgm:pt modelId="{80C31783-94BD-4A0F-BB8D-9730F7B94E60}" type="parTrans" cxnId="{8A9F63A5-6E9E-4AD5-AB68-5652DED989A2}">
      <dgm:prSet/>
      <dgm:spPr/>
      <dgm:t>
        <a:bodyPr/>
        <a:lstStyle/>
        <a:p>
          <a:endParaRPr lang="en-US" sz="2000"/>
        </a:p>
      </dgm:t>
    </dgm:pt>
    <dgm:pt modelId="{7EAAD110-B2D2-40C2-B138-EFA336E3412F}" type="sibTrans" cxnId="{8A9F63A5-6E9E-4AD5-AB68-5652DED989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25B0DE5C-07D4-46F3-A660-E3B7FA1F2A8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Formative mock exams – online preferred with feedback provided after (driven by distance learners)</a:t>
          </a:r>
          <a:endParaRPr lang="en-US" sz="1800" dirty="0"/>
        </a:p>
      </dgm:t>
    </dgm:pt>
    <dgm:pt modelId="{AB58018C-6A2F-4A3D-93CE-7BEA15D7D3D4}" type="parTrans" cxnId="{913D29C6-5071-46A1-A259-2F49718F03A9}">
      <dgm:prSet/>
      <dgm:spPr/>
      <dgm:t>
        <a:bodyPr/>
        <a:lstStyle/>
        <a:p>
          <a:endParaRPr lang="en-GB" sz="2000"/>
        </a:p>
      </dgm:t>
    </dgm:pt>
    <dgm:pt modelId="{DF8BBF99-5B9E-4620-83C4-CBD7042C4C8C}" type="sibTrans" cxnId="{913D29C6-5071-46A1-A259-2F49718F03A9}">
      <dgm:prSet/>
      <dgm:spPr/>
      <dgm:t>
        <a:bodyPr/>
        <a:lstStyle/>
        <a:p>
          <a:endParaRPr lang="en-GB" sz="2000"/>
        </a:p>
      </dgm:t>
    </dgm:pt>
    <dgm:pt modelId="{D90DF56A-A2DA-4883-AB72-44E4CB6E14E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Quality Assurance (formative) – collaborative wikis (until pulled by Blackboard) / Individual Blogs / collaborative posters </a:t>
          </a:r>
          <a:endParaRPr lang="en-US" sz="1800" dirty="0"/>
        </a:p>
      </dgm:t>
    </dgm:pt>
    <dgm:pt modelId="{3454CE63-FA55-4AE3-82AC-F21D2233020D}" type="parTrans" cxnId="{C6684C1E-8A53-4837-B91E-2C950938B7FC}">
      <dgm:prSet/>
      <dgm:spPr/>
      <dgm:t>
        <a:bodyPr/>
        <a:lstStyle/>
        <a:p>
          <a:endParaRPr lang="en-GB" sz="2000"/>
        </a:p>
      </dgm:t>
    </dgm:pt>
    <dgm:pt modelId="{C0D31DF7-961B-492F-91BA-9BC34F98163D}" type="sibTrans" cxnId="{C6684C1E-8A53-4837-B91E-2C950938B7FC}">
      <dgm:prSet/>
      <dgm:spPr/>
      <dgm:t>
        <a:bodyPr/>
        <a:lstStyle/>
        <a:p>
          <a:pPr>
            <a:lnSpc>
              <a:spcPct val="100000"/>
            </a:lnSpc>
          </a:pPr>
          <a:endParaRPr lang="en-GB" sz="2000"/>
        </a:p>
      </dgm:t>
    </dgm:pt>
    <dgm:pt modelId="{CFB4896B-F700-439A-BD53-B506C6D4729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Real world issues ‘sustainable assessment’ – patient interviews / quality assurance. Aids completion of Practice Assessment Document. More interactions with qualified staff</a:t>
          </a:r>
          <a:endParaRPr lang="en-US" sz="1800" dirty="0"/>
        </a:p>
      </dgm:t>
    </dgm:pt>
    <dgm:pt modelId="{A2F47491-3009-4824-BDF8-9CD78C387607}" type="parTrans" cxnId="{19F7A322-25A2-492D-98EF-8CA05E79A457}">
      <dgm:prSet/>
      <dgm:spPr/>
      <dgm:t>
        <a:bodyPr/>
        <a:lstStyle/>
        <a:p>
          <a:endParaRPr lang="en-GB" sz="2000"/>
        </a:p>
      </dgm:t>
    </dgm:pt>
    <dgm:pt modelId="{6AEF4DA2-7E1E-417A-8AF7-F50BBF81D1AE}" type="sibTrans" cxnId="{19F7A322-25A2-492D-98EF-8CA05E79A457}">
      <dgm:prSet/>
      <dgm:spPr/>
      <dgm:t>
        <a:bodyPr/>
        <a:lstStyle/>
        <a:p>
          <a:pPr>
            <a:lnSpc>
              <a:spcPct val="100000"/>
            </a:lnSpc>
          </a:pPr>
          <a:endParaRPr lang="en-GB" sz="2000"/>
        </a:p>
      </dgm:t>
    </dgm:pt>
    <dgm:pt modelId="{CA08B650-FEC5-48C9-B29A-3467B4FEF920}" type="pres">
      <dgm:prSet presAssocID="{A5A039B3-D0B2-4B05-B274-D9685ED4C804}" presName="root" presStyleCnt="0">
        <dgm:presLayoutVars>
          <dgm:dir/>
          <dgm:resizeHandles val="exact"/>
        </dgm:presLayoutVars>
      </dgm:prSet>
      <dgm:spPr/>
    </dgm:pt>
    <dgm:pt modelId="{689F73FD-C0A9-4AD5-AE60-84358C10146D}" type="pres">
      <dgm:prSet presAssocID="{A5A039B3-D0B2-4B05-B274-D9685ED4C804}" presName="container" presStyleCnt="0">
        <dgm:presLayoutVars>
          <dgm:dir/>
          <dgm:resizeHandles val="exact"/>
        </dgm:presLayoutVars>
      </dgm:prSet>
      <dgm:spPr/>
    </dgm:pt>
    <dgm:pt modelId="{74F73A00-9DA0-4763-99C0-53210C58ADF1}" type="pres">
      <dgm:prSet presAssocID="{97324A85-AE6E-416A-9462-1A8FAE08FE2D}" presName="compNode" presStyleCnt="0"/>
      <dgm:spPr/>
    </dgm:pt>
    <dgm:pt modelId="{97B0D0BB-5B52-4A7B-BA5D-FF4ED0336555}" type="pres">
      <dgm:prSet presAssocID="{97324A85-AE6E-416A-9462-1A8FAE08FE2D}" presName="iconBgRect" presStyleLbl="bgShp" presStyleIdx="0" presStyleCnt="4"/>
      <dgm:spPr/>
    </dgm:pt>
    <dgm:pt modelId="{AEA3BA50-4ED0-4B33-8780-0FC75FA881F1}" type="pres">
      <dgm:prSet presAssocID="{97324A85-AE6E-416A-9462-1A8FAE08FE2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Face with No Fill"/>
        </a:ext>
      </dgm:extLst>
    </dgm:pt>
    <dgm:pt modelId="{E8B0FFAE-8F48-4F59-831C-0B2D709A73FB}" type="pres">
      <dgm:prSet presAssocID="{97324A85-AE6E-416A-9462-1A8FAE08FE2D}" presName="spaceRect" presStyleCnt="0"/>
      <dgm:spPr/>
    </dgm:pt>
    <dgm:pt modelId="{672A67F4-436C-47FC-BB5B-A41BF7E8F6F7}" type="pres">
      <dgm:prSet presAssocID="{97324A85-AE6E-416A-9462-1A8FAE08FE2D}" presName="textRect" presStyleLbl="revTx" presStyleIdx="0" presStyleCnt="4">
        <dgm:presLayoutVars>
          <dgm:chMax val="1"/>
          <dgm:chPref val="1"/>
        </dgm:presLayoutVars>
      </dgm:prSet>
      <dgm:spPr/>
    </dgm:pt>
    <dgm:pt modelId="{8FC24699-F674-4985-B619-9186C792AF80}" type="pres">
      <dgm:prSet presAssocID="{7EAAD110-B2D2-40C2-B138-EFA336E3412F}" presName="sibTrans" presStyleLbl="sibTrans2D1" presStyleIdx="0" presStyleCnt="0"/>
      <dgm:spPr/>
    </dgm:pt>
    <dgm:pt modelId="{7A4D0F03-08D0-4B3A-ADB5-54C27ED105E9}" type="pres">
      <dgm:prSet presAssocID="{CFB4896B-F700-439A-BD53-B506C6D4729B}" presName="compNode" presStyleCnt="0"/>
      <dgm:spPr/>
    </dgm:pt>
    <dgm:pt modelId="{5EE41BB0-3EFA-4F14-B3F8-4A7823AD3EA2}" type="pres">
      <dgm:prSet presAssocID="{CFB4896B-F700-439A-BD53-B506C6D4729B}" presName="iconBgRect" presStyleLbl="bgShp" presStyleIdx="1" presStyleCnt="4" custLinFactNeighborY="4813"/>
      <dgm:spPr/>
    </dgm:pt>
    <dgm:pt modelId="{B9031F87-CD07-4A12-9FAF-7E33484D47C9}" type="pres">
      <dgm:prSet presAssocID="{CFB4896B-F700-439A-BD53-B506C6D4729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D37553A9-8A14-4BFE-8428-12D94FEBFD5C}" type="pres">
      <dgm:prSet presAssocID="{CFB4896B-F700-439A-BD53-B506C6D4729B}" presName="spaceRect" presStyleCnt="0"/>
      <dgm:spPr/>
    </dgm:pt>
    <dgm:pt modelId="{F27112DE-45F8-41F4-BDAE-E554E55DDEF1}" type="pres">
      <dgm:prSet presAssocID="{CFB4896B-F700-439A-BD53-B506C6D4729B}" presName="textRect" presStyleLbl="revTx" presStyleIdx="1" presStyleCnt="4">
        <dgm:presLayoutVars>
          <dgm:chMax val="1"/>
          <dgm:chPref val="1"/>
        </dgm:presLayoutVars>
      </dgm:prSet>
      <dgm:spPr/>
    </dgm:pt>
    <dgm:pt modelId="{A491D43A-7E05-426F-9886-EA496506EA83}" type="pres">
      <dgm:prSet presAssocID="{6AEF4DA2-7E1E-417A-8AF7-F50BBF81D1AE}" presName="sibTrans" presStyleLbl="sibTrans2D1" presStyleIdx="0" presStyleCnt="0"/>
      <dgm:spPr/>
    </dgm:pt>
    <dgm:pt modelId="{BC0F07EA-3370-4F55-BAB4-61E2E86398E4}" type="pres">
      <dgm:prSet presAssocID="{D90DF56A-A2DA-4883-AB72-44E4CB6E14EA}" presName="compNode" presStyleCnt="0"/>
      <dgm:spPr/>
    </dgm:pt>
    <dgm:pt modelId="{8B709903-AFC6-4F82-BDCC-DFAB42EDDDF3}" type="pres">
      <dgm:prSet presAssocID="{D90DF56A-A2DA-4883-AB72-44E4CB6E14EA}" presName="iconBgRect" presStyleLbl="bgShp" presStyleIdx="2" presStyleCnt="4"/>
      <dgm:spPr/>
    </dgm:pt>
    <dgm:pt modelId="{DCA86279-4CDF-4D71-9431-BFA3AF5E23A5}" type="pres">
      <dgm:prSet presAssocID="{D90DF56A-A2DA-4883-AB72-44E4CB6E14E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"/>
        </a:ext>
      </dgm:extLst>
    </dgm:pt>
    <dgm:pt modelId="{BF1F2E55-9FC6-474C-938A-DC7A9EA943ED}" type="pres">
      <dgm:prSet presAssocID="{D90DF56A-A2DA-4883-AB72-44E4CB6E14EA}" presName="spaceRect" presStyleCnt="0"/>
      <dgm:spPr/>
    </dgm:pt>
    <dgm:pt modelId="{DF714082-BEF1-4922-9A35-F292249129D7}" type="pres">
      <dgm:prSet presAssocID="{D90DF56A-A2DA-4883-AB72-44E4CB6E14EA}" presName="textRect" presStyleLbl="revTx" presStyleIdx="2" presStyleCnt="4">
        <dgm:presLayoutVars>
          <dgm:chMax val="1"/>
          <dgm:chPref val="1"/>
        </dgm:presLayoutVars>
      </dgm:prSet>
      <dgm:spPr/>
    </dgm:pt>
    <dgm:pt modelId="{FC3E6D3C-7D34-4EC2-BDC1-3B615FC8CF78}" type="pres">
      <dgm:prSet presAssocID="{C0D31DF7-961B-492F-91BA-9BC34F98163D}" presName="sibTrans" presStyleLbl="sibTrans2D1" presStyleIdx="0" presStyleCnt="0"/>
      <dgm:spPr/>
    </dgm:pt>
    <dgm:pt modelId="{8F04FE05-91E3-485E-88F9-8109F3E1CA63}" type="pres">
      <dgm:prSet presAssocID="{25B0DE5C-07D4-46F3-A660-E3B7FA1F2A80}" presName="compNode" presStyleCnt="0"/>
      <dgm:spPr/>
    </dgm:pt>
    <dgm:pt modelId="{66EB229F-BDCF-45B4-AA45-9E68B22975B8}" type="pres">
      <dgm:prSet presAssocID="{25B0DE5C-07D4-46F3-A660-E3B7FA1F2A80}" presName="iconBgRect" presStyleLbl="bgShp" presStyleIdx="3" presStyleCnt="4"/>
      <dgm:spPr/>
    </dgm:pt>
    <dgm:pt modelId="{93EAC08F-6C1C-4205-9AB0-81A1C13895A4}" type="pres">
      <dgm:prSet presAssocID="{25B0DE5C-07D4-46F3-A660-E3B7FA1F2A8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0BAC28D6-D377-4D9E-AAA2-68BFE9446325}" type="pres">
      <dgm:prSet presAssocID="{25B0DE5C-07D4-46F3-A660-E3B7FA1F2A80}" presName="spaceRect" presStyleCnt="0"/>
      <dgm:spPr/>
    </dgm:pt>
    <dgm:pt modelId="{6706BB3D-5929-428A-85C8-B16CF702C4C4}" type="pres">
      <dgm:prSet presAssocID="{25B0DE5C-07D4-46F3-A660-E3B7FA1F2A8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D044A19-1F73-45C2-9F17-96FB51BF1CAC}" type="presOf" srcId="{25B0DE5C-07D4-46F3-A660-E3B7FA1F2A80}" destId="{6706BB3D-5929-428A-85C8-B16CF702C4C4}" srcOrd="0" destOrd="0" presId="urn:microsoft.com/office/officeart/2018/2/layout/IconCircleList"/>
    <dgm:cxn modelId="{C6684C1E-8A53-4837-B91E-2C950938B7FC}" srcId="{A5A039B3-D0B2-4B05-B274-D9685ED4C804}" destId="{D90DF56A-A2DA-4883-AB72-44E4CB6E14EA}" srcOrd="2" destOrd="0" parTransId="{3454CE63-FA55-4AE3-82AC-F21D2233020D}" sibTransId="{C0D31DF7-961B-492F-91BA-9BC34F98163D}"/>
    <dgm:cxn modelId="{19F7A322-25A2-492D-98EF-8CA05E79A457}" srcId="{A5A039B3-D0B2-4B05-B274-D9685ED4C804}" destId="{CFB4896B-F700-439A-BD53-B506C6D4729B}" srcOrd="1" destOrd="0" parTransId="{A2F47491-3009-4824-BDF8-9CD78C387607}" sibTransId="{6AEF4DA2-7E1E-417A-8AF7-F50BBF81D1AE}"/>
    <dgm:cxn modelId="{34127230-FE7C-4674-A5BE-1C776236C0EF}" type="presOf" srcId="{A5A039B3-D0B2-4B05-B274-D9685ED4C804}" destId="{CA08B650-FEC5-48C9-B29A-3467B4FEF920}" srcOrd="0" destOrd="0" presId="urn:microsoft.com/office/officeart/2018/2/layout/IconCircleList"/>
    <dgm:cxn modelId="{6E900444-EB56-4AE3-89A9-463990DE65E0}" type="presOf" srcId="{7EAAD110-B2D2-40C2-B138-EFA336E3412F}" destId="{8FC24699-F674-4985-B619-9186C792AF80}" srcOrd="0" destOrd="0" presId="urn:microsoft.com/office/officeart/2018/2/layout/IconCircleList"/>
    <dgm:cxn modelId="{476A3247-A003-4C08-8F69-20ABF4AC30D2}" type="presOf" srcId="{D90DF56A-A2DA-4883-AB72-44E4CB6E14EA}" destId="{DF714082-BEF1-4922-9A35-F292249129D7}" srcOrd="0" destOrd="0" presId="urn:microsoft.com/office/officeart/2018/2/layout/IconCircleList"/>
    <dgm:cxn modelId="{68581648-0FDD-48A8-9706-FB58B1624956}" type="presOf" srcId="{CFB4896B-F700-439A-BD53-B506C6D4729B}" destId="{F27112DE-45F8-41F4-BDAE-E554E55DDEF1}" srcOrd="0" destOrd="0" presId="urn:microsoft.com/office/officeart/2018/2/layout/IconCircleList"/>
    <dgm:cxn modelId="{D1F2E77D-C00D-4CD3-895F-483543A70B73}" type="presOf" srcId="{97324A85-AE6E-416A-9462-1A8FAE08FE2D}" destId="{672A67F4-436C-47FC-BB5B-A41BF7E8F6F7}" srcOrd="0" destOrd="0" presId="urn:microsoft.com/office/officeart/2018/2/layout/IconCircleList"/>
    <dgm:cxn modelId="{8A9F63A5-6E9E-4AD5-AB68-5652DED989A2}" srcId="{A5A039B3-D0B2-4B05-B274-D9685ED4C804}" destId="{97324A85-AE6E-416A-9462-1A8FAE08FE2D}" srcOrd="0" destOrd="0" parTransId="{80C31783-94BD-4A0F-BB8D-9730F7B94E60}" sibTransId="{7EAAD110-B2D2-40C2-B138-EFA336E3412F}"/>
    <dgm:cxn modelId="{4D2218BC-70A0-4D34-8DE0-BE21DE78F4AA}" type="presOf" srcId="{C0D31DF7-961B-492F-91BA-9BC34F98163D}" destId="{FC3E6D3C-7D34-4EC2-BDC1-3B615FC8CF78}" srcOrd="0" destOrd="0" presId="urn:microsoft.com/office/officeart/2018/2/layout/IconCircleList"/>
    <dgm:cxn modelId="{913D29C6-5071-46A1-A259-2F49718F03A9}" srcId="{A5A039B3-D0B2-4B05-B274-D9685ED4C804}" destId="{25B0DE5C-07D4-46F3-A660-E3B7FA1F2A80}" srcOrd="3" destOrd="0" parTransId="{AB58018C-6A2F-4A3D-93CE-7BEA15D7D3D4}" sibTransId="{DF8BBF99-5B9E-4620-83C4-CBD7042C4C8C}"/>
    <dgm:cxn modelId="{F31E47CD-FC66-4E1E-B7FF-79AFD44264E6}" type="presOf" srcId="{6AEF4DA2-7E1E-417A-8AF7-F50BBF81D1AE}" destId="{A491D43A-7E05-426F-9886-EA496506EA83}" srcOrd="0" destOrd="0" presId="urn:microsoft.com/office/officeart/2018/2/layout/IconCircleList"/>
    <dgm:cxn modelId="{C8693E4B-0245-4176-BB27-777B0F45CE9D}" type="presParOf" srcId="{CA08B650-FEC5-48C9-B29A-3467B4FEF920}" destId="{689F73FD-C0A9-4AD5-AE60-84358C10146D}" srcOrd="0" destOrd="0" presId="urn:microsoft.com/office/officeart/2018/2/layout/IconCircleList"/>
    <dgm:cxn modelId="{294551E4-A67B-4975-BD60-13CBBB6B8867}" type="presParOf" srcId="{689F73FD-C0A9-4AD5-AE60-84358C10146D}" destId="{74F73A00-9DA0-4763-99C0-53210C58ADF1}" srcOrd="0" destOrd="0" presId="urn:microsoft.com/office/officeart/2018/2/layout/IconCircleList"/>
    <dgm:cxn modelId="{06BD63F5-6213-4CBE-97D9-E1B5CC821925}" type="presParOf" srcId="{74F73A00-9DA0-4763-99C0-53210C58ADF1}" destId="{97B0D0BB-5B52-4A7B-BA5D-FF4ED0336555}" srcOrd="0" destOrd="0" presId="urn:microsoft.com/office/officeart/2018/2/layout/IconCircleList"/>
    <dgm:cxn modelId="{D669E3AF-D17D-4268-98CE-BAD0823FC263}" type="presParOf" srcId="{74F73A00-9DA0-4763-99C0-53210C58ADF1}" destId="{AEA3BA50-4ED0-4B33-8780-0FC75FA881F1}" srcOrd="1" destOrd="0" presId="urn:microsoft.com/office/officeart/2018/2/layout/IconCircleList"/>
    <dgm:cxn modelId="{C206AB4F-DC99-4CBB-B4B7-150FA26E008D}" type="presParOf" srcId="{74F73A00-9DA0-4763-99C0-53210C58ADF1}" destId="{E8B0FFAE-8F48-4F59-831C-0B2D709A73FB}" srcOrd="2" destOrd="0" presId="urn:microsoft.com/office/officeart/2018/2/layout/IconCircleList"/>
    <dgm:cxn modelId="{ED0BE5C1-7BF1-4B62-9E5F-6CDE03C3C19A}" type="presParOf" srcId="{74F73A00-9DA0-4763-99C0-53210C58ADF1}" destId="{672A67F4-436C-47FC-BB5B-A41BF7E8F6F7}" srcOrd="3" destOrd="0" presId="urn:microsoft.com/office/officeart/2018/2/layout/IconCircleList"/>
    <dgm:cxn modelId="{099F1B1A-5A5C-44ED-840B-AFC12FFB0189}" type="presParOf" srcId="{689F73FD-C0A9-4AD5-AE60-84358C10146D}" destId="{8FC24699-F674-4985-B619-9186C792AF80}" srcOrd="1" destOrd="0" presId="urn:microsoft.com/office/officeart/2018/2/layout/IconCircleList"/>
    <dgm:cxn modelId="{8D6FEB79-FE8A-4A86-AF1B-3353C62E2618}" type="presParOf" srcId="{689F73FD-C0A9-4AD5-AE60-84358C10146D}" destId="{7A4D0F03-08D0-4B3A-ADB5-54C27ED105E9}" srcOrd="2" destOrd="0" presId="urn:microsoft.com/office/officeart/2018/2/layout/IconCircleList"/>
    <dgm:cxn modelId="{A7F9E29B-9FFB-4AC3-ABB3-2ED07A07D043}" type="presParOf" srcId="{7A4D0F03-08D0-4B3A-ADB5-54C27ED105E9}" destId="{5EE41BB0-3EFA-4F14-B3F8-4A7823AD3EA2}" srcOrd="0" destOrd="0" presId="urn:microsoft.com/office/officeart/2018/2/layout/IconCircleList"/>
    <dgm:cxn modelId="{1AF8800C-539E-4BEF-9219-A32745EE8BC2}" type="presParOf" srcId="{7A4D0F03-08D0-4B3A-ADB5-54C27ED105E9}" destId="{B9031F87-CD07-4A12-9FAF-7E33484D47C9}" srcOrd="1" destOrd="0" presId="urn:microsoft.com/office/officeart/2018/2/layout/IconCircleList"/>
    <dgm:cxn modelId="{AD65F39A-FABA-4987-9031-B039231D07D2}" type="presParOf" srcId="{7A4D0F03-08D0-4B3A-ADB5-54C27ED105E9}" destId="{D37553A9-8A14-4BFE-8428-12D94FEBFD5C}" srcOrd="2" destOrd="0" presId="urn:microsoft.com/office/officeart/2018/2/layout/IconCircleList"/>
    <dgm:cxn modelId="{D5CE0F43-D02F-423C-954A-AEEA3876E824}" type="presParOf" srcId="{7A4D0F03-08D0-4B3A-ADB5-54C27ED105E9}" destId="{F27112DE-45F8-41F4-BDAE-E554E55DDEF1}" srcOrd="3" destOrd="0" presId="urn:microsoft.com/office/officeart/2018/2/layout/IconCircleList"/>
    <dgm:cxn modelId="{B9377DCC-BFD1-4948-B294-279F2E885BA7}" type="presParOf" srcId="{689F73FD-C0A9-4AD5-AE60-84358C10146D}" destId="{A491D43A-7E05-426F-9886-EA496506EA83}" srcOrd="3" destOrd="0" presId="urn:microsoft.com/office/officeart/2018/2/layout/IconCircleList"/>
    <dgm:cxn modelId="{F38D818E-ACE1-47E9-A1F6-CA0FC6D12DC6}" type="presParOf" srcId="{689F73FD-C0A9-4AD5-AE60-84358C10146D}" destId="{BC0F07EA-3370-4F55-BAB4-61E2E86398E4}" srcOrd="4" destOrd="0" presId="urn:microsoft.com/office/officeart/2018/2/layout/IconCircleList"/>
    <dgm:cxn modelId="{A0E58C99-6F9A-47AB-93AB-B6E5C0DFDA0E}" type="presParOf" srcId="{BC0F07EA-3370-4F55-BAB4-61E2E86398E4}" destId="{8B709903-AFC6-4F82-BDCC-DFAB42EDDDF3}" srcOrd="0" destOrd="0" presId="urn:microsoft.com/office/officeart/2018/2/layout/IconCircleList"/>
    <dgm:cxn modelId="{00DCD400-47E3-4205-B4B0-506C5C1E219F}" type="presParOf" srcId="{BC0F07EA-3370-4F55-BAB4-61E2E86398E4}" destId="{DCA86279-4CDF-4D71-9431-BFA3AF5E23A5}" srcOrd="1" destOrd="0" presId="urn:microsoft.com/office/officeart/2018/2/layout/IconCircleList"/>
    <dgm:cxn modelId="{731E766D-A904-4C7A-A104-F0CF4DC5E284}" type="presParOf" srcId="{BC0F07EA-3370-4F55-BAB4-61E2E86398E4}" destId="{BF1F2E55-9FC6-474C-938A-DC7A9EA943ED}" srcOrd="2" destOrd="0" presId="urn:microsoft.com/office/officeart/2018/2/layout/IconCircleList"/>
    <dgm:cxn modelId="{08025BEB-713A-4F62-AE56-F7E42D1BB040}" type="presParOf" srcId="{BC0F07EA-3370-4F55-BAB4-61E2E86398E4}" destId="{DF714082-BEF1-4922-9A35-F292249129D7}" srcOrd="3" destOrd="0" presId="urn:microsoft.com/office/officeart/2018/2/layout/IconCircleList"/>
    <dgm:cxn modelId="{B7B11A19-862C-4197-86BF-628B37A17FE2}" type="presParOf" srcId="{689F73FD-C0A9-4AD5-AE60-84358C10146D}" destId="{FC3E6D3C-7D34-4EC2-BDC1-3B615FC8CF78}" srcOrd="5" destOrd="0" presId="urn:microsoft.com/office/officeart/2018/2/layout/IconCircleList"/>
    <dgm:cxn modelId="{4A9EEDF5-2506-43FF-BF18-A012D16C7358}" type="presParOf" srcId="{689F73FD-C0A9-4AD5-AE60-84358C10146D}" destId="{8F04FE05-91E3-485E-88F9-8109F3E1CA63}" srcOrd="6" destOrd="0" presId="urn:microsoft.com/office/officeart/2018/2/layout/IconCircleList"/>
    <dgm:cxn modelId="{FFA3FEB7-8F11-4BDA-AD11-D0B749D41691}" type="presParOf" srcId="{8F04FE05-91E3-485E-88F9-8109F3E1CA63}" destId="{66EB229F-BDCF-45B4-AA45-9E68B22975B8}" srcOrd="0" destOrd="0" presId="urn:microsoft.com/office/officeart/2018/2/layout/IconCircleList"/>
    <dgm:cxn modelId="{DAE3EAF4-2250-4682-8B44-F12EFED80042}" type="presParOf" srcId="{8F04FE05-91E3-485E-88F9-8109F3E1CA63}" destId="{93EAC08F-6C1C-4205-9AB0-81A1C13895A4}" srcOrd="1" destOrd="0" presId="urn:microsoft.com/office/officeart/2018/2/layout/IconCircleList"/>
    <dgm:cxn modelId="{C81B0221-E06D-48F7-B206-D9B43CEA5B56}" type="presParOf" srcId="{8F04FE05-91E3-485E-88F9-8109F3E1CA63}" destId="{0BAC28D6-D377-4D9E-AAA2-68BFE9446325}" srcOrd="2" destOrd="0" presId="urn:microsoft.com/office/officeart/2018/2/layout/IconCircleList"/>
    <dgm:cxn modelId="{7643D0E6-5CB6-4F55-B7C0-4DFDBDCB60C7}" type="presParOf" srcId="{8F04FE05-91E3-485E-88F9-8109F3E1CA63}" destId="{6706BB3D-5929-428A-85C8-B16CF702C4C4}" srcOrd="3" destOrd="0" presId="urn:microsoft.com/office/officeart/2018/2/layout/IconCircle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B0D0BB-5B52-4A7B-BA5D-FF4ED0336555}">
      <dsp:nvSpPr>
        <dsp:cNvPr id="0" name=""/>
        <dsp:cNvSpPr/>
      </dsp:nvSpPr>
      <dsp:spPr>
        <a:xfrm>
          <a:off x="285138" y="458466"/>
          <a:ext cx="1373490" cy="13734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A3BA50-4ED0-4B33-8780-0FC75FA881F1}">
      <dsp:nvSpPr>
        <dsp:cNvPr id="0" name=""/>
        <dsp:cNvSpPr/>
      </dsp:nvSpPr>
      <dsp:spPr>
        <a:xfrm>
          <a:off x="573571" y="746899"/>
          <a:ext cx="796624" cy="7966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2A67F4-436C-47FC-BB5B-A41BF7E8F6F7}">
      <dsp:nvSpPr>
        <dsp:cNvPr id="0" name=""/>
        <dsp:cNvSpPr/>
      </dsp:nvSpPr>
      <dsp:spPr>
        <a:xfrm>
          <a:off x="1952948" y="458466"/>
          <a:ext cx="3237513" cy="1373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New initiative - mid module surveys – very detailed but missed off assessment experience.</a:t>
          </a:r>
        </a:p>
      </dsp:txBody>
      <dsp:txXfrm>
        <a:off x="1952948" y="458466"/>
        <a:ext cx="3237513" cy="1373490"/>
      </dsp:txXfrm>
    </dsp:sp>
    <dsp:sp modelId="{5EE41BB0-3EFA-4F14-B3F8-4A7823AD3EA2}">
      <dsp:nvSpPr>
        <dsp:cNvPr id="0" name=""/>
        <dsp:cNvSpPr/>
      </dsp:nvSpPr>
      <dsp:spPr>
        <a:xfrm>
          <a:off x="5754574" y="524572"/>
          <a:ext cx="1373490" cy="137349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031F87-CD07-4A12-9FAF-7E33484D47C9}">
      <dsp:nvSpPr>
        <dsp:cNvPr id="0" name=""/>
        <dsp:cNvSpPr/>
      </dsp:nvSpPr>
      <dsp:spPr>
        <a:xfrm>
          <a:off x="6043007" y="746899"/>
          <a:ext cx="796624" cy="7966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7112DE-45F8-41F4-BDAE-E554E55DDEF1}">
      <dsp:nvSpPr>
        <dsp:cNvPr id="0" name=""/>
        <dsp:cNvSpPr/>
      </dsp:nvSpPr>
      <dsp:spPr>
        <a:xfrm>
          <a:off x="7422384" y="458466"/>
          <a:ext cx="3237513" cy="1373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Real world issues ‘sustainable assessment’ – patient interviews / quality assurance. Aids completion of Practice Assessment Document. More interactions with qualified staff</a:t>
          </a:r>
          <a:endParaRPr lang="en-US" sz="1800" kern="1200" dirty="0"/>
        </a:p>
      </dsp:txBody>
      <dsp:txXfrm>
        <a:off x="7422384" y="458466"/>
        <a:ext cx="3237513" cy="1373490"/>
      </dsp:txXfrm>
    </dsp:sp>
    <dsp:sp modelId="{8B709903-AFC6-4F82-BDCC-DFAB42EDDDF3}">
      <dsp:nvSpPr>
        <dsp:cNvPr id="0" name=""/>
        <dsp:cNvSpPr/>
      </dsp:nvSpPr>
      <dsp:spPr>
        <a:xfrm>
          <a:off x="285138" y="2582397"/>
          <a:ext cx="1373490" cy="137349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86279-4CDF-4D71-9431-BFA3AF5E23A5}">
      <dsp:nvSpPr>
        <dsp:cNvPr id="0" name=""/>
        <dsp:cNvSpPr/>
      </dsp:nvSpPr>
      <dsp:spPr>
        <a:xfrm>
          <a:off x="573571" y="2870830"/>
          <a:ext cx="796624" cy="79662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714082-BEF1-4922-9A35-F292249129D7}">
      <dsp:nvSpPr>
        <dsp:cNvPr id="0" name=""/>
        <dsp:cNvSpPr/>
      </dsp:nvSpPr>
      <dsp:spPr>
        <a:xfrm>
          <a:off x="1952948" y="2582397"/>
          <a:ext cx="3237513" cy="1373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Quality Assurance (formative) – collaborative wikis (until pulled by Blackboard) / Individual Blogs / collaborative posters </a:t>
          </a:r>
          <a:endParaRPr lang="en-US" sz="1800" kern="1200" dirty="0"/>
        </a:p>
      </dsp:txBody>
      <dsp:txXfrm>
        <a:off x="1952948" y="2582397"/>
        <a:ext cx="3237513" cy="1373490"/>
      </dsp:txXfrm>
    </dsp:sp>
    <dsp:sp modelId="{66EB229F-BDCF-45B4-AA45-9E68B22975B8}">
      <dsp:nvSpPr>
        <dsp:cNvPr id="0" name=""/>
        <dsp:cNvSpPr/>
      </dsp:nvSpPr>
      <dsp:spPr>
        <a:xfrm>
          <a:off x="5754574" y="2582397"/>
          <a:ext cx="1373490" cy="137349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EAC08F-6C1C-4205-9AB0-81A1C13895A4}">
      <dsp:nvSpPr>
        <dsp:cNvPr id="0" name=""/>
        <dsp:cNvSpPr/>
      </dsp:nvSpPr>
      <dsp:spPr>
        <a:xfrm>
          <a:off x="6043007" y="2870830"/>
          <a:ext cx="796624" cy="79662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6BB3D-5929-428A-85C8-B16CF702C4C4}">
      <dsp:nvSpPr>
        <dsp:cNvPr id="0" name=""/>
        <dsp:cNvSpPr/>
      </dsp:nvSpPr>
      <dsp:spPr>
        <a:xfrm>
          <a:off x="7422384" y="2582397"/>
          <a:ext cx="3237513" cy="1373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Formative mock exams – online preferred with feedback provided after (driven by distance learners)</a:t>
          </a:r>
          <a:endParaRPr lang="en-US" sz="1800" kern="1200" dirty="0"/>
        </a:p>
      </dsp:txBody>
      <dsp:txXfrm>
        <a:off x="7422384" y="2582397"/>
        <a:ext cx="3237513" cy="1373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2C6538-5518-439B-826F-B94EF9CFDE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E9CA58-1427-4A93-A31C-E0091E80690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43D0C-8C99-4D01-A2DD-FBA7DA066F88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608DE9-C0C8-4616-9A5C-DF2D166599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218209-77C5-467F-938B-462CA47AED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0042C-2448-4219-BFFD-42BD733C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961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54B16-C4D1-4807-8C7C-0FF2775CD8D8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FF35F-CCA9-4D4C-966E-5D2E030D5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281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FF35F-CCA9-4D4C-966E-5D2E030D5A9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521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FF35F-CCA9-4D4C-966E-5D2E030D5A9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227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FF35F-CCA9-4D4C-966E-5D2E030D5A9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225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AU Title Slide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447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2446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2400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46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AU Title with Content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4200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0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AU Section Header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173018"/>
            <a:ext cx="10515600" cy="33894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5231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34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Comparison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66888"/>
            <a:ext cx="5157787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76525"/>
            <a:ext cx="5157787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66888"/>
            <a:ext cx="5183188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76525"/>
            <a:ext cx="5183188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787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1" name="Picture 10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004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AU Picture with Caption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1889"/>
            <a:ext cx="3932237" cy="120989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521889"/>
            <a:ext cx="6172200" cy="47342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62029"/>
            <a:ext cx="3932237" cy="34020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834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Title Only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45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Blank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1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ark blue HAU Title Slide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447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2446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2400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733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 blue HAU Title with Content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4200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0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ark blue HAU Section Header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173018"/>
            <a:ext cx="10515600" cy="33894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5231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317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Comparison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66888"/>
            <a:ext cx="5157787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76525"/>
            <a:ext cx="5157787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66888"/>
            <a:ext cx="5183188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76525"/>
            <a:ext cx="5183188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787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1" name="Picture 10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07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ark blue HAU Picture with Caption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1889"/>
            <a:ext cx="3932237" cy="120989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521889"/>
            <a:ext cx="6172200" cy="47342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62029"/>
            <a:ext cx="3932237" cy="34020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76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HAU Title Only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87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HAU Blank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23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AU Blue Title Slide - bottom left logo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447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2446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2400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773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AU Blue Title with Content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4200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034" y="5800642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05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AU Blue Section Header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173018"/>
            <a:ext cx="10515600" cy="33894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5231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485" y="5768763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57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Blue Comparison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66888"/>
            <a:ext cx="5157787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76525"/>
            <a:ext cx="5157787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66888"/>
            <a:ext cx="5183188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76525"/>
            <a:ext cx="5183188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787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1" name="Picture 10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035" y="5889710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103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AU Blue Picture with Caption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1889"/>
            <a:ext cx="3932237" cy="120989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521889"/>
            <a:ext cx="6172200" cy="47342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62029"/>
            <a:ext cx="3932237" cy="34020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705" y="5761963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8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Blue Title Only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847" y="5802304"/>
            <a:ext cx="2296965" cy="7493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7D313D-211D-4E41-BD65-A067797B73F0}"/>
              </a:ext>
            </a:extLst>
          </p:cNvPr>
          <p:cNvSpPr/>
          <p:nvPr userDrawn="1"/>
        </p:nvSpPr>
        <p:spPr>
          <a:xfrm>
            <a:off x="445284" y="6176963"/>
            <a:ext cx="17623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@</a:t>
            </a:r>
            <a:r>
              <a:rPr lang="en-GB" sz="20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LydiaJArnold</a:t>
            </a:r>
            <a:endParaRPr lang="en-GB" sz="20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5564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Blue Blank - bottom left logo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129" y="5829198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433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084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A7A8-60E3-4813-915D-EC3D33035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44C4C-973C-45DA-AEA5-CB34DE3E6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449AC-9618-40DE-A07A-A69082E96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7156E4-64DE-4007-8C23-A10EB8F60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C17DF-6646-49E9-A543-305561E13D7B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73AD4-FDA6-45C5-A414-197C32DC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76BDF2-DC2F-49D9-B153-04F0613F6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5EA3E-8612-4919-80C4-A7F170A7A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4399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AU Yellow Title Slide - bottom left logo">
    <p:bg>
      <p:bgPr>
        <a:solidFill>
          <a:srgbClr val="FFF5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447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2446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2400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70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AU Yellow Title with Content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4200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069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AU Yellow Section Header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173018"/>
            <a:ext cx="10515600" cy="33894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5231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708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Yellow Comparison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66888"/>
            <a:ext cx="5157787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76525"/>
            <a:ext cx="5157787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66888"/>
            <a:ext cx="5183188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76525"/>
            <a:ext cx="5183188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787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1" name="Picture 10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84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AU Yellow Picture with Caption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1889"/>
            <a:ext cx="3932237" cy="120989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521889"/>
            <a:ext cx="6172200" cy="47342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62029"/>
            <a:ext cx="3932237" cy="34020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035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Yellow Title Only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203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Yellow Blank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5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AU Title Slide - bottom right logo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447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2446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179" y="302400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4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AU Title with Content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4200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9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AU Section Header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173018"/>
            <a:ext cx="10515600" cy="33894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5231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023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Comparison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66888"/>
            <a:ext cx="5157787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76525"/>
            <a:ext cx="5157787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66888"/>
            <a:ext cx="5183188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76525"/>
            <a:ext cx="5183188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787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1" name="Picture 10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836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8755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AU Picture with Caption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1889"/>
            <a:ext cx="3932237" cy="120989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521889"/>
            <a:ext cx="6172200" cy="47342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62029"/>
            <a:ext cx="3932237" cy="34020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423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7806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Title Only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836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86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Blank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55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ark blue HAU Title Slide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447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2446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179" y="302400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35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 blue HAU Title with Content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4200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346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ark blue HAU Section Header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173018"/>
            <a:ext cx="10515600" cy="33894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5231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8460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HAU Comparison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66888"/>
            <a:ext cx="5157787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76525"/>
            <a:ext cx="5157787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66888"/>
            <a:ext cx="5183188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76525"/>
            <a:ext cx="5183188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787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1" name="Picture 10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836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3880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ark blue HAU Picture with Caption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1889"/>
            <a:ext cx="3932237" cy="120989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521889"/>
            <a:ext cx="6172200" cy="47342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62029"/>
            <a:ext cx="3932237" cy="34020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423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471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HAU Title Only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836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036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HAU Blank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44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AU Blue Title Slide - bottom right logo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447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2446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179" y="302400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104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AU Blue Title with Content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4200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036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AU Blue Section Header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173018"/>
            <a:ext cx="10515600" cy="33894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5231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593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Blue Comparison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66888"/>
            <a:ext cx="5157787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76525"/>
            <a:ext cx="5157787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66888"/>
            <a:ext cx="5183188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76525"/>
            <a:ext cx="5183188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787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1" name="Picture 10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836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5577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AU Blue Picture with Caption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1889"/>
            <a:ext cx="3932237" cy="120989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521889"/>
            <a:ext cx="6172200" cy="47342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62029"/>
            <a:ext cx="3932237" cy="34020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423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5167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Blue Title Only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836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9505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Blue Blank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09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7702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A7A8-60E3-4813-915D-EC3D33035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44C4C-973C-45DA-AEA5-CB34DE3E6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449AC-9618-40DE-A07A-A69082E96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7156E4-64DE-4007-8C23-A10EB8F60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C17DF-6646-49E9-A543-305561E13D7B}" type="datetimeFigureOut">
              <a:rPr lang="en-GB" smtClean="0"/>
              <a:t>19/06/2025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73AD4-FDA6-45C5-A414-197C32DC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76BDF2-DC2F-49D9-B153-04F0613F6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5EA3E-8612-4919-80C4-A7F170A7A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2192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U Blue Title Only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847" y="5802304"/>
            <a:ext cx="2296965" cy="7493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7D313D-211D-4E41-BD65-A067797B73F0}"/>
              </a:ext>
            </a:extLst>
          </p:cNvPr>
          <p:cNvSpPr/>
          <p:nvPr userDrawn="1"/>
        </p:nvSpPr>
        <p:spPr>
          <a:xfrm>
            <a:off x="445284" y="6176963"/>
            <a:ext cx="17623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@</a:t>
            </a:r>
            <a:r>
              <a:rPr lang="en-GB" sz="20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LydiaJArnold</a:t>
            </a:r>
            <a:endParaRPr lang="en-GB" sz="20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4420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AU Yellow Title Slide - bottom right logo">
    <p:bg>
      <p:bgPr>
        <a:solidFill>
          <a:srgbClr val="FFF5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447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2446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179" y="302400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00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AU Yellow Title with Content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4200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024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AU Yellow Section Header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173018"/>
            <a:ext cx="10515600" cy="33894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5231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314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Yellow Comparison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66888"/>
            <a:ext cx="5157787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76525"/>
            <a:ext cx="5157787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66888"/>
            <a:ext cx="5183188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76525"/>
            <a:ext cx="5183188" cy="30405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787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1" name="Picture 10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836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551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AU Yellow Picture with Caption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1889"/>
            <a:ext cx="3932237" cy="120989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521889"/>
            <a:ext cx="6172200" cy="47342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62029"/>
            <a:ext cx="3932237" cy="340201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423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6601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Yellow Title Only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836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6393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 Yellow Blank - bottom righ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00" y="5802304"/>
            <a:ext cx="2296965" cy="7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399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AU 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EB23346-5174-8844-634C-107F46BF3B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23F3D-1012-7747-A224-1F1995FFEB4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090888"/>
      </p:ext>
    </p:extLst>
  </p:cSld>
  <p:clrMapOvr>
    <a:masterClrMapping/>
  </p:clrMapOvr>
  <p:hf hdr="0" ft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AU blu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6432BBC-F0FD-E82F-F093-9883FB74D8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51604-BF2F-CF44-9E08-380BCDF1ACE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5219298"/>
      </p:ext>
    </p:extLst>
  </p:cSld>
  <p:clrMapOvr>
    <a:masterClrMapping/>
  </p:clrMapOvr>
  <p:hf hdr="0" ft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AU blu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>
            <a:lvl1pPr>
              <a:defRPr sz="60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694AF31-D805-9EB3-8B7E-C8B667E30C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BD2D7-6393-344B-B9AA-DB52CD0AB02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3704763"/>
      </p:ext>
    </p:extLst>
  </p:cSld>
  <p:clrMapOvr>
    <a:masterClrMapping/>
  </p:clrMapOvr>
  <p:hf hdr="0" ft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U blu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95F9AF1-9982-E54A-208D-0B7A80CC13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FD079-B32F-4C48-9BEC-5E068F03D9F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9150625"/>
      </p:ext>
    </p:extLst>
  </p:cSld>
  <p:clrMapOvr>
    <a:masterClrMapping/>
  </p:clrMapOvr>
  <p:hf hdr="0" ft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HAU blu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90687"/>
            <a:ext cx="5157787" cy="814387"/>
          </a:xfrm>
        </p:spPr>
        <p:txBody>
          <a:bodyPr anchor="ctr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90687"/>
            <a:ext cx="5183188" cy="814388"/>
          </a:xfrm>
        </p:spPr>
        <p:txBody>
          <a:bodyPr anchor="ctr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6B19A1C-29F9-AEAC-26B7-1C1E10E08C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98D01-4BE3-3648-8DE3-212186D9198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7583943"/>
      </p:ext>
    </p:extLst>
  </p:cSld>
  <p:clrMapOvr>
    <a:masterClrMapping/>
  </p:clrMapOvr>
  <p:hf hdr="0" ft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AU blu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2CA2FDF-6254-8D61-C00A-68105E91E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39A3F-CA8B-B247-9F4C-2A2E6C5A847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3158245"/>
      </p:ext>
    </p:extLst>
  </p:cSld>
  <p:clrMapOvr>
    <a:masterClrMapping/>
  </p:clrMapOvr>
  <p:hf hdr="0" ft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AU blu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339F2DA-6775-B463-EFE6-D5FA1776D0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4D976-8790-EC4D-873D-E9BBC75E487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0284849"/>
      </p:ext>
    </p:extLst>
  </p:cSld>
  <p:clrMapOvr>
    <a:masterClrMapping/>
  </p:clrMapOvr>
  <p:hf hdr="0" ft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HAU blu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470AA2C-46E2-5E26-1B88-A70A5A351E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E4BD3-C5DF-FE4C-9441-E735C32D6D3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9705845"/>
      </p:ext>
    </p:extLst>
  </p:cSld>
  <p:clrMapOvr>
    <a:masterClrMapping/>
  </p:clrMapOvr>
  <p:hf hdr="0" ft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AU blu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D342768-DD70-C51C-7EC1-AE0E5347D9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365A7-AC31-9D4E-8429-3F350388FA6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0596260"/>
      </p:ext>
    </p:extLst>
  </p:cSld>
  <p:clrMapOvr>
    <a:masterClrMapping/>
  </p:clrMapOvr>
  <p:hf hdr="0" ft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AU blue Small Pictur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9878"/>
            <a:ext cx="10515599" cy="99790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226300" y="2031319"/>
            <a:ext cx="4125913" cy="371384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681843"/>
            <a:ext cx="6095773" cy="44127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FE44F2D-1DF9-8D02-BA8D-0C0460AC58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4D1F3-C98F-3144-BC2D-EB5C02015E5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0450175"/>
      </p:ext>
    </p:extLst>
  </p:cSld>
  <p:clrMapOvr>
    <a:masterClrMapping/>
  </p:clrMapOvr>
  <p:hf hdr="0" ft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5638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U Blue Title Only - bottom lef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Harper Adams University logo">
            <a:extLst>
              <a:ext uri="{FF2B5EF4-FFF2-40B4-BE49-F238E27FC236}">
                <a16:creationId xmlns:a16="http://schemas.microsoft.com/office/drawing/2014/main" id="{FA42B200-B9DB-47DE-B656-7360DB64A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847" y="5802304"/>
            <a:ext cx="2296965" cy="7493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7D313D-211D-4E41-BD65-A067797B73F0}"/>
              </a:ext>
            </a:extLst>
          </p:cNvPr>
          <p:cNvSpPr/>
          <p:nvPr userDrawn="1"/>
        </p:nvSpPr>
        <p:spPr>
          <a:xfrm>
            <a:off x="445284" y="6176963"/>
            <a:ext cx="17623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@</a:t>
            </a:r>
            <a:r>
              <a:rPr lang="en-GB" sz="20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LydiaJArnold</a:t>
            </a:r>
            <a:endParaRPr lang="en-GB" sz="20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12357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AU whi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6B645AE-DAE5-B989-C404-C6CA2DA303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BAA88-E8CD-F04B-B1B2-A57AFECBD63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05496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AU whi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7F5EC6C-A900-F72C-8468-D0D8D26534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4EBD8-FD1A-3148-8B3C-456BE5C3594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73984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AU whi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1216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886DABA-E542-DAE2-F6DF-5A4CBB4490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A44DE-09E6-B745-B1D6-831871E1C93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1252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U whi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BDFC80-5880-A84A-B2E3-AAFB952F7B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A7596-3B9F-2B43-86CF-9039BCEA0F8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30673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HAU whit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6B9634-520F-C2C5-3376-0EBF486C82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9024E-5CA0-8C45-BCB1-A491F34EB93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131272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AU whi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10E349F-7F23-4C8F-DF31-2364AB6164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E63AE-FC45-444B-8896-8B8668EA62C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3022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AU whi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B226945-C9AC-8748-59ED-24C8AEC86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1E431-9970-664A-AB8C-B0B7F1E26B5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7877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HAU whi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F86ED64-CE54-D293-CDC8-A5261D877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C6556-F47F-3740-9F23-0170291D624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01108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AU whi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2F8B26-6AB9-1CD3-5B5E-FEEA102CF6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EA305-25B1-1F40-9A2C-28CB96CFF6E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62311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AU white Small Pictur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9878"/>
            <a:ext cx="10515599" cy="99790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226300" y="2031319"/>
            <a:ext cx="4125913" cy="371384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681843"/>
            <a:ext cx="6095773" cy="44127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BAB41C2-E1EF-986F-5A98-3C0ECBB5AF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B67E-D0F4-3A44-B3DD-E4790C7422D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9597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3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theme" Target="../theme/theme10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8156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5" r:id="rId5"/>
    <p:sldLayoutId id="2147483688" r:id="rId6"/>
    <p:sldLayoutId id="2147483674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68068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4888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45" r:id="rId8"/>
    <p:sldLayoutId id="2147483746" r:id="rId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5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3410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783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66897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3161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47" r:id="rId8"/>
    <p:sldLayoutId id="2147483748" r:id="rId9"/>
    <p:sldLayoutId id="2147483749" r:id="rId10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5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02400"/>
            <a:ext cx="10515600" cy="1390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81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121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7CDA1730-F1CD-9AC1-A8C3-6D768E127A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0C542FC4-7E5E-E346-0913-2CCEBC60DE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19369-105E-5FCB-BDC4-1D50BA70CD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293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D8EF0797-B4A3-834F-88EB-EA88162AE73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2053" name="Graphic 7">
            <a:extLst>
              <a:ext uri="{FF2B5EF4-FFF2-40B4-BE49-F238E27FC236}">
                <a16:creationId xmlns:a16="http://schemas.microsoft.com/office/drawing/2014/main" id="{241EB1BB-A8F4-F5E0-8F7C-D56CB6341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6305550"/>
            <a:ext cx="1344612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016611-47E7-3006-997A-7BBC73917AC3}"/>
              </a:ext>
            </a:extLst>
          </p:cNvPr>
          <p:cNvCxnSpPr>
            <a:cxnSpLocks/>
          </p:cNvCxnSpPr>
          <p:nvPr/>
        </p:nvCxnSpPr>
        <p:spPr>
          <a:xfrm>
            <a:off x="1304925" y="6507163"/>
            <a:ext cx="8453438" cy="19050"/>
          </a:xfrm>
          <a:prstGeom prst="line">
            <a:avLst/>
          </a:prstGeom>
          <a:ln w="28575">
            <a:solidFill>
              <a:srgbClr val="FFE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7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hf hdr="0" ft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15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Effra Medium"/>
          <a:cs typeface="Effra Medium" panose="020B0703020203020204" pitchFamily="34" charset="0"/>
        </a:defRPr>
      </a:lvl1pPr>
      <a:lvl2pPr marL="685800" indent="-2286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Effra Medium"/>
          <a:cs typeface="Effra Medium" panose="020B0703020203020204" pitchFamily="34" charset="0"/>
        </a:defRPr>
      </a:lvl2pPr>
      <a:lvl3pPr marL="1143000" indent="-2286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Effra Medium"/>
          <a:cs typeface="Effra Medium" panose="020B0703020203020204" pitchFamily="34" charset="0"/>
        </a:defRPr>
      </a:lvl3pPr>
      <a:lvl4pPr marL="1600200" indent="-2286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+mn-lt"/>
          <a:ea typeface="Effra Medium"/>
          <a:cs typeface="Effra Medium" panose="020B0703020203020204" pitchFamily="34" charset="0"/>
        </a:defRPr>
      </a:lvl4pPr>
      <a:lvl5pPr marL="2057400" indent="-2286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+mn-lt"/>
          <a:ea typeface="Effra Medium"/>
          <a:cs typeface="Effra Medium" panose="020B0703020203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820B5DD-C685-1E99-FB19-A1FBC42025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142DE71-B363-731E-94EE-8099AA2ADB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D7CCD-D0B6-766A-E282-7A6CE5D0C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293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01216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693B8CE-0524-7C41-9AA6-5BEDB59174D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029" name="Graphic 7">
            <a:extLst>
              <a:ext uri="{FF2B5EF4-FFF2-40B4-BE49-F238E27FC236}">
                <a16:creationId xmlns:a16="http://schemas.microsoft.com/office/drawing/2014/main" id="{D76E10A7-52E7-59F6-F52A-F03CE1705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6305550"/>
            <a:ext cx="1344612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70B130-A8FF-411A-3772-6828F263E90D}"/>
              </a:ext>
            </a:extLst>
          </p:cNvPr>
          <p:cNvCxnSpPr>
            <a:cxnSpLocks/>
          </p:cNvCxnSpPr>
          <p:nvPr/>
        </p:nvCxnSpPr>
        <p:spPr>
          <a:xfrm>
            <a:off x="1304925" y="6507163"/>
            <a:ext cx="8453438" cy="19050"/>
          </a:xfrm>
          <a:prstGeom prst="line">
            <a:avLst/>
          </a:prstGeom>
          <a:ln w="28575">
            <a:solidFill>
              <a:srgbClr val="0121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88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01216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12169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12169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12169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12169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12169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12169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12169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12169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15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0121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121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121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121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121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AF6F52-18A9-9CE3-26D9-490E8FE07D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0" dirty="0"/>
              <a:t>Leading Strategic Change in Assessment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2814084-6781-406E-43C0-87F0853C77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Professor Lydia Arnold </a:t>
            </a:r>
          </a:p>
          <a:p>
            <a:r>
              <a:rPr lang="en-US" dirty="0"/>
              <a:t>Dr Iain McDonald </a:t>
            </a:r>
          </a:p>
        </p:txBody>
      </p:sp>
      <p:pic>
        <p:nvPicPr>
          <p:cNvPr id="2" name="Picture 1" descr="A black background with leaves&#10;&#10;AI-generated content may be incorrect.">
            <a:extLst>
              <a:ext uri="{FF2B5EF4-FFF2-40B4-BE49-F238E27FC236}">
                <a16:creationId xmlns:a16="http://schemas.microsoft.com/office/drawing/2014/main" id="{C6C80BD2-055D-8DBC-3473-061F403A9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22" y="228735"/>
            <a:ext cx="971178" cy="111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41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DCE2E1-9F06-9A1E-40ED-4E31DC508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345" y="814464"/>
            <a:ext cx="10515600" cy="1390215"/>
          </a:xfrm>
        </p:spPr>
        <p:txBody>
          <a:bodyPr/>
          <a:lstStyle/>
          <a:p>
            <a:r>
              <a:rPr lang="en-US" dirty="0"/>
              <a:t>This session (9.20-10.40) 	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F53310-76E9-F0D6-1A13-E0E5ABEA6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0566" y="2036477"/>
            <a:ext cx="10515600" cy="3842007"/>
          </a:xfrm>
        </p:spPr>
        <p:txBody>
          <a:bodyPr>
            <a:normAutofit/>
          </a:bodyPr>
          <a:lstStyle/>
          <a:p>
            <a:r>
              <a:rPr lang="en-US" sz="4000" dirty="0"/>
              <a:t>Why should leadership be a focus?  </a:t>
            </a:r>
          </a:p>
          <a:p>
            <a:r>
              <a:rPr lang="en-US" sz="4000" dirty="0"/>
              <a:t>How it feels to be led </a:t>
            </a:r>
          </a:p>
          <a:p>
            <a:r>
              <a:rPr lang="en-US" sz="4000" dirty="0"/>
              <a:t>Key questions – What, How, Who </a:t>
            </a:r>
          </a:p>
          <a:p>
            <a:r>
              <a:rPr lang="en-US" sz="4000" dirty="0"/>
              <a:t>Pledges </a:t>
            </a:r>
          </a:p>
        </p:txBody>
      </p:sp>
      <p:pic>
        <p:nvPicPr>
          <p:cNvPr id="2" name="Picture 1" descr="A black background with leaves&#10;&#10;AI-generated content may be incorrect.">
            <a:extLst>
              <a:ext uri="{FF2B5EF4-FFF2-40B4-BE49-F238E27FC236}">
                <a16:creationId xmlns:a16="http://schemas.microsoft.com/office/drawing/2014/main" id="{9B9CDE3F-3866-FE8E-1BB9-1CF01B39B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24" y="5201368"/>
            <a:ext cx="1178442" cy="135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36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18B29-B167-9A31-E9E9-5FBFF74F2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20" y="499433"/>
            <a:ext cx="11008359" cy="1390215"/>
          </a:xfrm>
        </p:spPr>
        <p:txBody>
          <a:bodyPr/>
          <a:lstStyle/>
          <a:p>
            <a:r>
              <a:rPr lang="en-US" dirty="0"/>
              <a:t>Leadership matters – shared experience 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ACD43-B575-A13E-B22A-56596A0A3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7421" y="1401162"/>
            <a:ext cx="9674353" cy="443293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Harper Forward </a:t>
            </a:r>
          </a:p>
          <a:p>
            <a:r>
              <a:rPr lang="en-US" dirty="0"/>
              <a:t>Difficult leadership – personally challenging </a:t>
            </a:r>
          </a:p>
          <a:p>
            <a:r>
              <a:rPr lang="en-US" dirty="0"/>
              <a:t>Everyone is right (of course they are!) </a:t>
            </a:r>
          </a:p>
          <a:p>
            <a:r>
              <a:rPr lang="en-US" dirty="0"/>
              <a:t>Curriculum and assessment are contested </a:t>
            </a:r>
          </a:p>
          <a:p>
            <a:r>
              <a:rPr lang="en-US" dirty="0"/>
              <a:t>Big picture view – beyond the programme </a:t>
            </a:r>
          </a:p>
          <a:p>
            <a:r>
              <a:rPr lang="en-US" dirty="0"/>
              <a:t>My moment of </a:t>
            </a:r>
            <a:r>
              <a:rPr lang="en-US" dirty="0" err="1"/>
              <a:t>realisation</a:t>
            </a:r>
            <a:r>
              <a:rPr lang="en-US" dirty="0"/>
              <a:t> to share: A letter of heart </a:t>
            </a:r>
          </a:p>
          <a:p>
            <a:r>
              <a:rPr lang="en-US" dirty="0"/>
              <a:t>Self-awareness – computer-based exams, authentic assessment.  </a:t>
            </a:r>
          </a:p>
          <a:p>
            <a:endParaRPr lang="en-US" dirty="0"/>
          </a:p>
          <a:p>
            <a:r>
              <a:rPr lang="en-US" dirty="0"/>
              <a:t>As we make choices, how does it feel to be led? </a:t>
            </a:r>
          </a:p>
        </p:txBody>
      </p:sp>
      <p:pic>
        <p:nvPicPr>
          <p:cNvPr id="4" name="Picture 3" descr="A black background with leaves&#10;&#10;AI-generated content may be incorrect.">
            <a:extLst>
              <a:ext uri="{FF2B5EF4-FFF2-40B4-BE49-F238E27FC236}">
                <a16:creationId xmlns:a16="http://schemas.microsoft.com/office/drawing/2014/main" id="{6EEB0020-E541-1090-0805-072E537A4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79" y="5345610"/>
            <a:ext cx="1178442" cy="135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34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7A5B3-393F-19CA-35B3-6234939AB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6986015" cy="1776484"/>
          </a:xfrm>
        </p:spPr>
        <p:txBody>
          <a:bodyPr anchor="b">
            <a:normAutofit/>
          </a:bodyPr>
          <a:lstStyle/>
          <a:p>
            <a:r>
              <a:rPr lang="en-GB" sz="3800" dirty="0"/>
              <a:t>Leading Institutional change in assessment and feedback policy and practice</a:t>
            </a:r>
          </a:p>
        </p:txBody>
      </p:sp>
      <p:pic>
        <p:nvPicPr>
          <p:cNvPr id="10" name="Picture 9" descr="A purple background with white text&#10;&#10;AI-generated content may be incorrect.">
            <a:extLst>
              <a:ext uri="{FF2B5EF4-FFF2-40B4-BE49-F238E27FC236}">
                <a16:creationId xmlns:a16="http://schemas.microsoft.com/office/drawing/2014/main" id="{47007C44-ADA3-B2AC-298B-2D362DD48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458" y="5185941"/>
            <a:ext cx="5026671" cy="130693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3A2A5-7919-9920-3B89-FA0C85AA6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2314006"/>
            <a:ext cx="6986016" cy="36721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200" dirty="0"/>
              <a:t>Guiding assessment review – changes e.g. apprenticeships work based learning</a:t>
            </a:r>
          </a:p>
          <a:p>
            <a:pPr>
              <a:lnSpc>
                <a:spcPct val="150000"/>
              </a:lnSpc>
            </a:pPr>
            <a:r>
              <a:rPr lang="en-GB" sz="2200" dirty="0"/>
              <a:t>Methodology – how do we get the change / constraints</a:t>
            </a:r>
          </a:p>
          <a:p>
            <a:pPr>
              <a:lnSpc>
                <a:spcPct val="150000"/>
              </a:lnSpc>
            </a:pPr>
            <a:r>
              <a:rPr lang="en-GB" sz="2200" dirty="0"/>
              <a:t>Ripple effect of curriculum and assessment change</a:t>
            </a:r>
          </a:p>
          <a:p>
            <a:endParaRPr lang="en-GB" sz="2200" dirty="0"/>
          </a:p>
        </p:txBody>
      </p:sp>
      <p:pic>
        <p:nvPicPr>
          <p:cNvPr id="8" name="Picture 7" descr="A black background with leaves&#10;&#10;AI-generated content may be incorrect.">
            <a:extLst>
              <a:ext uri="{FF2B5EF4-FFF2-40B4-BE49-F238E27FC236}">
                <a16:creationId xmlns:a16="http://schemas.microsoft.com/office/drawing/2014/main" id="{51FE76EF-BEE9-4956-2900-0F85B84F9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8" y="5309034"/>
            <a:ext cx="1178442" cy="13542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F4D6E1-2BD9-67BC-3E3A-EAA7933F9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9289" y="1451014"/>
            <a:ext cx="4076840" cy="210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65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5B2305-473B-0646-94A4-37F15320E2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31283"/>
          <a:stretch>
            <a:fillRect/>
          </a:stretch>
        </p:blipFill>
        <p:spPr>
          <a:xfrm>
            <a:off x="5611435" y="10"/>
            <a:ext cx="6580565" cy="3029629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935A59-0FE7-DE0A-0368-C384655AD2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687"/>
          <a:stretch>
            <a:fillRect/>
          </a:stretch>
        </p:blipFill>
        <p:spPr>
          <a:xfrm>
            <a:off x="5571712" y="3828362"/>
            <a:ext cx="6620288" cy="3047926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351AA3-B2DD-46CC-8C9B-BE7C984EA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08" y="564253"/>
            <a:ext cx="5422392" cy="1243584"/>
          </a:xfrm>
        </p:spPr>
        <p:txBody>
          <a:bodyPr>
            <a:normAutofit fontScale="90000"/>
          </a:bodyPr>
          <a:lstStyle/>
          <a:p>
            <a:r>
              <a:rPr lang="en-GB" sz="2900" dirty="0"/>
              <a:t>External forces: my experience of changing landscape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0AD16-1B65-1DD9-EE4C-6709027AF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664209"/>
            <a:ext cx="6135624" cy="38726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Before 2020: BSc in diagnostic radiography 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After 2020 (Covid): emphasis on more radiographers – apprentice route leading to BSc + HCPC (Health and Care Professions) registration. Traditional route (TR) BSc continues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Very much work-based learning in the apprenticeship model</a:t>
            </a:r>
          </a:p>
        </p:txBody>
      </p:sp>
      <p:pic>
        <p:nvPicPr>
          <p:cNvPr id="6" name="Picture 5" descr="A black background with leaves&#10;&#10;AI-generated content may be incorrect.">
            <a:extLst>
              <a:ext uri="{FF2B5EF4-FFF2-40B4-BE49-F238E27FC236}">
                <a16:creationId xmlns:a16="http://schemas.microsoft.com/office/drawing/2014/main" id="{BDB393C5-9D34-77CC-5F53-264944897A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25" y="5352325"/>
            <a:ext cx="1117774" cy="128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79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D5FC5-64B4-2E56-AB30-150B77ACC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2742" y="412506"/>
            <a:ext cx="5527258" cy="1350226"/>
          </a:xfrm>
        </p:spPr>
        <p:txBody>
          <a:bodyPr anchor="b">
            <a:normAutofit/>
          </a:bodyPr>
          <a:lstStyle/>
          <a:p>
            <a:r>
              <a:rPr lang="en-GB" sz="2800" dirty="0"/>
              <a:t>‘Letting go’ on assessment – maybe, but constraints &amp; Departmental attitudes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C0B69A-1729-286B-CC9A-AA45541264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01" r="16611"/>
          <a:stretch>
            <a:fillRect/>
          </a:stretch>
        </p:blipFill>
        <p:spPr>
          <a:xfrm>
            <a:off x="1274869" y="1261969"/>
            <a:ext cx="4149939" cy="417685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1AFED-11E3-E995-1E2C-F2C6EB246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742" y="2004491"/>
            <a:ext cx="5527258" cy="4114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1700" dirty="0"/>
              <a:t>If it </a:t>
            </a:r>
            <a:r>
              <a:rPr lang="en-GB" sz="1700" dirty="0" err="1"/>
              <a:t>ain’t</a:t>
            </a:r>
            <a:r>
              <a:rPr lang="en-GB" sz="1700" dirty="0"/>
              <a:t> broke don’t fix it. Emphasis on written exams and written assignments. Same for the last 25 years</a:t>
            </a:r>
          </a:p>
          <a:p>
            <a:pPr>
              <a:lnSpc>
                <a:spcPct val="150000"/>
              </a:lnSpc>
            </a:pPr>
            <a:r>
              <a:rPr lang="en-GB" sz="1700" dirty="0"/>
              <a:t>Constrained by Professional body regulation. But after Covid – think creatively (as long as external examiner happy!) computer based online exams (now in-person)</a:t>
            </a:r>
          </a:p>
          <a:p>
            <a:pPr>
              <a:lnSpc>
                <a:spcPct val="150000"/>
              </a:lnSpc>
            </a:pPr>
            <a:r>
              <a:rPr lang="en-GB" sz="1700" dirty="0"/>
              <a:t>Exams – less emphasis on equations and maths more on concepts – opening up course to those without science background.</a:t>
            </a:r>
          </a:p>
          <a:p>
            <a:endParaRPr lang="en-GB" sz="1700" dirty="0"/>
          </a:p>
        </p:txBody>
      </p:sp>
      <p:pic>
        <p:nvPicPr>
          <p:cNvPr id="5" name="Picture 4" descr="A black background with leaves&#10;&#10;AI-generated content may be incorrect.">
            <a:extLst>
              <a:ext uri="{FF2B5EF4-FFF2-40B4-BE49-F238E27FC236}">
                <a16:creationId xmlns:a16="http://schemas.microsoft.com/office/drawing/2014/main" id="{790E573A-C377-A661-EBD5-47D14F150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5" y="5438822"/>
            <a:ext cx="1117774" cy="128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43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9D492-5556-80E4-F014-DE5231211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1" y="457991"/>
            <a:ext cx="11574194" cy="1133856"/>
          </a:xfrm>
        </p:spPr>
        <p:txBody>
          <a:bodyPr anchor="t">
            <a:normAutofit fontScale="90000"/>
          </a:bodyPr>
          <a:lstStyle/>
          <a:p>
            <a:r>
              <a:rPr lang="en-GB" sz="3400" dirty="0"/>
              <a:t>Ripple effect: Authentic assessment – is valuable, particularly for work-based apprentices  (distance learners).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B90DA21-0479-A4E3-C494-F68B878B94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9495022"/>
              </p:ext>
            </p:extLst>
          </p:nvPr>
        </p:nvGraphicFramePr>
        <p:xfrm>
          <a:off x="440601" y="1455303"/>
          <a:ext cx="10945037" cy="4414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A black background with leaves&#10;&#10;AI-generated content may be incorrect.">
            <a:extLst>
              <a:ext uri="{FF2B5EF4-FFF2-40B4-BE49-F238E27FC236}">
                <a16:creationId xmlns:a16="http://schemas.microsoft.com/office/drawing/2014/main" id="{0DCC3C29-B327-345A-9657-8BAA7B1B6F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27" y="5451230"/>
            <a:ext cx="1124965" cy="129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33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73C03-F557-D58F-01FA-1105F581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4769"/>
            <a:ext cx="10515600" cy="1390215"/>
          </a:xfrm>
        </p:spPr>
        <p:txBody>
          <a:bodyPr/>
          <a:lstStyle/>
          <a:p>
            <a:r>
              <a:rPr lang="en-US" dirty="0"/>
              <a:t>Q1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2847-91CB-49DC-EE40-2E4A4F021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4800" dirty="0"/>
              <a:t>What assessment principles would you prioritise when enacting a change programme? [and why?]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592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5E11-A88B-F6C4-38DD-E6672342D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ideas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E8FF0-B0C4-134E-4BB5-0E15D4707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0923"/>
            <a:ext cx="10515600" cy="4695092"/>
          </a:xfrm>
        </p:spPr>
        <p:txBody>
          <a:bodyPr numCol="3"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/>
              <a:t>Linked to employability</a:t>
            </a:r>
          </a:p>
          <a:p>
            <a:pPr>
              <a:lnSpc>
                <a:spcPct val="170000"/>
              </a:lnSpc>
            </a:pPr>
            <a:r>
              <a:rPr lang="en-US" dirty="0"/>
              <a:t>Future facing </a:t>
            </a:r>
          </a:p>
          <a:p>
            <a:pPr>
              <a:lnSpc>
                <a:spcPct val="170000"/>
              </a:lnSpc>
            </a:pPr>
            <a:r>
              <a:rPr lang="en-US" dirty="0"/>
              <a:t>Live challenges </a:t>
            </a:r>
          </a:p>
          <a:p>
            <a:pPr>
              <a:lnSpc>
                <a:spcPct val="170000"/>
              </a:lnSpc>
            </a:pPr>
            <a:r>
              <a:rPr lang="en-US" dirty="0"/>
              <a:t>Active learning </a:t>
            </a:r>
          </a:p>
          <a:p>
            <a:pPr>
              <a:lnSpc>
                <a:spcPct val="170000"/>
              </a:lnSpc>
            </a:pPr>
            <a:r>
              <a:rPr lang="en-US" dirty="0"/>
              <a:t>Manageable </a:t>
            </a:r>
          </a:p>
          <a:p>
            <a:pPr>
              <a:lnSpc>
                <a:spcPct val="170000"/>
              </a:lnSpc>
            </a:pPr>
            <a:r>
              <a:rPr lang="en-US" dirty="0"/>
              <a:t>Inclusive</a:t>
            </a:r>
          </a:p>
          <a:p>
            <a:pPr>
              <a:lnSpc>
                <a:spcPct val="170000"/>
              </a:lnSpc>
            </a:pPr>
            <a:r>
              <a:rPr lang="en-US" dirty="0"/>
              <a:t>Applied </a:t>
            </a:r>
          </a:p>
          <a:p>
            <a:pPr>
              <a:lnSpc>
                <a:spcPct val="170000"/>
              </a:lnSpc>
            </a:pPr>
            <a:r>
              <a:rPr lang="en-US" dirty="0"/>
              <a:t>Assessment for learning </a:t>
            </a:r>
          </a:p>
          <a:p>
            <a:pPr>
              <a:lnSpc>
                <a:spcPct val="170000"/>
              </a:lnSpc>
            </a:pPr>
            <a:r>
              <a:rPr lang="en-US" dirty="0"/>
              <a:t>Feedback by design </a:t>
            </a:r>
          </a:p>
          <a:p>
            <a:pPr>
              <a:lnSpc>
                <a:spcPct val="170000"/>
              </a:lnSpc>
            </a:pPr>
            <a:r>
              <a:rPr lang="en-US" dirty="0"/>
              <a:t>Efficient </a:t>
            </a:r>
          </a:p>
          <a:p>
            <a:pPr>
              <a:lnSpc>
                <a:spcPct val="170000"/>
              </a:lnSpc>
            </a:pPr>
            <a:r>
              <a:rPr lang="en-US" dirty="0" err="1"/>
              <a:t>Personalised</a:t>
            </a:r>
            <a:endParaRPr lang="en-US" dirty="0"/>
          </a:p>
          <a:p>
            <a:pPr>
              <a:lnSpc>
                <a:spcPct val="170000"/>
              </a:lnSpc>
            </a:pPr>
            <a:r>
              <a:rPr lang="en-US" dirty="0"/>
              <a:t>Balanced </a:t>
            </a:r>
          </a:p>
          <a:p>
            <a:pPr>
              <a:lnSpc>
                <a:spcPct val="170000"/>
              </a:lnSpc>
            </a:pPr>
            <a:r>
              <a:rPr lang="en-US" dirty="0"/>
              <a:t>Flexible </a:t>
            </a:r>
          </a:p>
          <a:p>
            <a:pPr>
              <a:lnSpc>
                <a:spcPct val="170000"/>
              </a:lnSpc>
            </a:pPr>
            <a:r>
              <a:rPr lang="en-US" dirty="0"/>
              <a:t>Change making </a:t>
            </a:r>
          </a:p>
          <a:p>
            <a:pPr>
              <a:lnSpc>
                <a:spcPct val="170000"/>
              </a:lnSpc>
            </a:pPr>
            <a:r>
              <a:rPr lang="en-US" dirty="0"/>
              <a:t>Authentic </a:t>
            </a:r>
          </a:p>
          <a:p>
            <a:pPr>
              <a:lnSpc>
                <a:spcPct val="170000"/>
              </a:lnSpc>
            </a:pPr>
            <a:r>
              <a:rPr lang="en-US" dirty="0"/>
              <a:t>Secure </a:t>
            </a:r>
          </a:p>
          <a:p>
            <a:pPr>
              <a:lnSpc>
                <a:spcPct val="170000"/>
              </a:lnSpc>
            </a:pPr>
            <a:r>
              <a:rPr lang="en-US" dirty="0"/>
              <a:t>Choice </a:t>
            </a:r>
          </a:p>
          <a:p>
            <a:pPr marL="0" indent="0">
              <a:lnSpc>
                <a:spcPct val="170000"/>
              </a:lnSpc>
              <a:buNone/>
            </a:pPr>
            <a:endParaRPr lang="en-US" dirty="0"/>
          </a:p>
          <a:p>
            <a:pPr>
              <a:lnSpc>
                <a:spcPct val="170000"/>
              </a:lnSpc>
            </a:pPr>
            <a:r>
              <a:rPr lang="en-US" b="1" dirty="0"/>
              <a:t>Context matters </a:t>
            </a:r>
          </a:p>
          <a:p>
            <a:pPr>
              <a:lnSpc>
                <a:spcPct val="170000"/>
              </a:lnSpc>
            </a:pPr>
            <a:r>
              <a:rPr lang="en-US" b="1" dirty="0"/>
              <a:t>Consider strategy and mission.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4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85C22-1DD2-C03B-097C-9D358455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DCF41-6F5C-8B7E-5BEB-0A9A73962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2752"/>
            <a:ext cx="10515600" cy="1390215"/>
          </a:xfrm>
        </p:spPr>
        <p:txBody>
          <a:bodyPr/>
          <a:lstStyle/>
          <a:p>
            <a:r>
              <a:rPr lang="en-US" dirty="0"/>
              <a:t>Q2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ADA2A-0C3A-C860-7D62-AE093182B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218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4800" dirty="0"/>
              <a:t>How will you implement these principles in course development at scale?</a:t>
            </a:r>
          </a:p>
          <a:p>
            <a:pPr marL="0" indent="0">
              <a:buNone/>
            </a:pP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522955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A4F01-37FC-7970-A38C-26C7855E8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EA414-60A2-D299-C871-9F8FC409D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9B827-08A4-9F27-7102-795AE9B99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60586"/>
            <a:ext cx="11172093" cy="4784602"/>
          </a:xfrm>
        </p:spPr>
        <p:txBody>
          <a:bodyPr numCol="3">
            <a:normAutofit fontScale="70000" lnSpcReduction="20000"/>
          </a:bodyPr>
          <a:lstStyle/>
          <a:p>
            <a:pPr>
              <a:lnSpc>
                <a:spcPct val="160000"/>
              </a:lnSpc>
            </a:pPr>
            <a:r>
              <a:rPr lang="en-US" dirty="0"/>
              <a:t>Rules</a:t>
            </a:r>
          </a:p>
          <a:p>
            <a:pPr>
              <a:lnSpc>
                <a:spcPct val="160000"/>
              </a:lnSpc>
            </a:pPr>
            <a:r>
              <a:rPr lang="en-US" dirty="0"/>
              <a:t>Guidance</a:t>
            </a:r>
          </a:p>
          <a:p>
            <a:pPr>
              <a:lnSpc>
                <a:spcPct val="160000"/>
              </a:lnSpc>
            </a:pPr>
            <a:r>
              <a:rPr lang="en-US" dirty="0"/>
              <a:t>CPD </a:t>
            </a:r>
          </a:p>
          <a:p>
            <a:pPr>
              <a:lnSpc>
                <a:spcPct val="160000"/>
              </a:lnSpc>
            </a:pPr>
            <a:r>
              <a:rPr lang="en-US" dirty="0"/>
              <a:t>Champions</a:t>
            </a:r>
          </a:p>
          <a:p>
            <a:pPr>
              <a:lnSpc>
                <a:spcPct val="160000"/>
              </a:lnSpc>
            </a:pPr>
            <a:r>
              <a:rPr lang="en-US" dirty="0"/>
              <a:t>Panels and events (Showcase)</a:t>
            </a:r>
          </a:p>
          <a:p>
            <a:pPr>
              <a:lnSpc>
                <a:spcPct val="160000"/>
              </a:lnSpc>
            </a:pPr>
            <a:r>
              <a:rPr lang="en-US" dirty="0"/>
              <a:t>Documentation and templates</a:t>
            </a:r>
          </a:p>
          <a:p>
            <a:pPr>
              <a:lnSpc>
                <a:spcPct val="160000"/>
              </a:lnSpc>
            </a:pPr>
            <a:r>
              <a:rPr lang="en-US" dirty="0"/>
              <a:t>Closing the gap</a:t>
            </a:r>
          </a:p>
          <a:p>
            <a:pPr>
              <a:lnSpc>
                <a:spcPct val="160000"/>
              </a:lnSpc>
            </a:pPr>
            <a:r>
              <a:rPr lang="en-US" dirty="0"/>
              <a:t>Language </a:t>
            </a:r>
          </a:p>
          <a:p>
            <a:pPr>
              <a:lnSpc>
                <a:spcPct val="160000"/>
              </a:lnSpc>
            </a:pPr>
            <a:r>
              <a:rPr lang="en-US" dirty="0"/>
              <a:t>Professional body relationships </a:t>
            </a:r>
          </a:p>
          <a:p>
            <a:pPr>
              <a:lnSpc>
                <a:spcPct val="160000"/>
              </a:lnSpc>
            </a:pPr>
            <a:r>
              <a:rPr lang="en-US" dirty="0"/>
              <a:t>Diverse teams </a:t>
            </a:r>
          </a:p>
          <a:p>
            <a:pPr>
              <a:lnSpc>
                <a:spcPct val="160000"/>
              </a:lnSpc>
            </a:pPr>
            <a:r>
              <a:rPr lang="en-US" dirty="0"/>
              <a:t>Trust </a:t>
            </a:r>
          </a:p>
          <a:p>
            <a:pPr>
              <a:lnSpc>
                <a:spcPct val="160000"/>
              </a:lnSpc>
            </a:pPr>
            <a:r>
              <a:rPr lang="en-US" dirty="0"/>
              <a:t>Scholarship and evidence</a:t>
            </a:r>
          </a:p>
          <a:p>
            <a:pPr>
              <a:lnSpc>
                <a:spcPct val="160000"/>
              </a:lnSpc>
            </a:pPr>
            <a:r>
              <a:rPr lang="en-US" dirty="0"/>
              <a:t>Data </a:t>
            </a:r>
          </a:p>
          <a:p>
            <a:pPr>
              <a:lnSpc>
                <a:spcPct val="160000"/>
              </a:lnSpc>
            </a:pPr>
            <a:r>
              <a:rPr lang="en-US" dirty="0"/>
              <a:t>External choices </a:t>
            </a:r>
          </a:p>
          <a:p>
            <a:pPr>
              <a:lnSpc>
                <a:spcPct val="160000"/>
              </a:lnSpc>
            </a:pPr>
            <a:r>
              <a:rPr lang="en-US" dirty="0"/>
              <a:t>Trailblazers </a:t>
            </a:r>
          </a:p>
          <a:p>
            <a:pPr>
              <a:lnSpc>
                <a:spcPct val="160000"/>
              </a:lnSpc>
            </a:pPr>
            <a:r>
              <a:rPr lang="en-US" dirty="0"/>
              <a:t>Test and evidence </a:t>
            </a:r>
          </a:p>
          <a:p>
            <a:pPr>
              <a:lnSpc>
                <a:spcPct val="160000"/>
              </a:lnSpc>
            </a:pPr>
            <a:r>
              <a:rPr lang="en-US" dirty="0"/>
              <a:t>Coupling or decoupling  (interdependence) </a:t>
            </a:r>
          </a:p>
          <a:p>
            <a:pPr>
              <a:lnSpc>
                <a:spcPct val="160000"/>
              </a:lnSpc>
            </a:pPr>
            <a:endParaRPr lang="en-US" dirty="0"/>
          </a:p>
          <a:p>
            <a:pPr>
              <a:lnSpc>
                <a:spcPct val="160000"/>
              </a:lnSpc>
            </a:pPr>
            <a:r>
              <a:rPr lang="en-US" b="1" dirty="0"/>
              <a:t>Context matters </a:t>
            </a:r>
          </a:p>
          <a:p>
            <a:pPr>
              <a:lnSpc>
                <a:spcPct val="160000"/>
              </a:lnSpc>
            </a:pPr>
            <a:r>
              <a:rPr lang="en-US" b="1" dirty="0"/>
              <a:t>Consider strategy and mission.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724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25DC3-DA7D-7977-012E-63562DC08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899E7-C59F-5669-C9EE-92A35B7B6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215" y="812888"/>
            <a:ext cx="10515600" cy="1390215"/>
          </a:xfrm>
        </p:spPr>
        <p:txBody>
          <a:bodyPr/>
          <a:lstStyle/>
          <a:p>
            <a:r>
              <a:rPr lang="en-US" dirty="0"/>
              <a:t>Q3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AA5D0-0783-165A-15BD-3DB88CC27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9215" y="1507996"/>
            <a:ext cx="10515600" cy="3842007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GB" sz="5400" dirty="0"/>
              <a:t>Who needs to be involved in supporting assessment transformation to make sure that the change works in practice?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GB" sz="5400" dirty="0"/>
              <a:t>And how do you involve them? </a:t>
            </a:r>
          </a:p>
          <a:p>
            <a:pPr marL="0" indent="0">
              <a:lnSpc>
                <a:spcPct val="17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993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2627E-0D94-3587-E342-CBBC386B0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217" y="941069"/>
            <a:ext cx="10515600" cy="1390215"/>
          </a:xfrm>
        </p:spPr>
        <p:txBody>
          <a:bodyPr>
            <a:normAutofit/>
          </a:bodyPr>
          <a:lstStyle/>
          <a:p>
            <a:r>
              <a:rPr lang="en-US" sz="4000" dirty="0"/>
              <a:t>Q4 Bonus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6FE14-87F1-556A-C6B5-C97078CCD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74924"/>
            <a:ext cx="10515600" cy="3842007"/>
          </a:xfrm>
        </p:spPr>
        <p:txBody>
          <a:bodyPr>
            <a:normAutofit/>
          </a:bodyPr>
          <a:lstStyle/>
          <a:p>
            <a:r>
              <a:rPr lang="en-US" sz="4400" dirty="0"/>
              <a:t>What skills and attributes will you as a leader need to manage large-scale assessment change, and how do you develop these? </a:t>
            </a:r>
          </a:p>
        </p:txBody>
      </p:sp>
    </p:spTree>
    <p:extLst>
      <p:ext uri="{BB962C8B-B14F-4D97-AF65-F5344CB8AC3E}">
        <p14:creationId xmlns:p14="http://schemas.microsoft.com/office/powerpoint/2010/main" val="2235306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5364F-052F-0566-6C1D-7829EBE35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CECEF-8BAE-50FD-25AD-5A6A25AE0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Implementation- one team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43659-83E6-D0C2-2A37-48DC5AE72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3256"/>
            <a:ext cx="10515600" cy="4452082"/>
          </a:xfrm>
        </p:spPr>
        <p:txBody>
          <a:bodyPr numCol="2"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3800" dirty="0"/>
              <a:t>Timetable and space managers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Facilities managers 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Language experts 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Marketing 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Financial modelers 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IT teams (processing)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Administrators 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Learner support (Vantage points) 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Academic Guidance 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Technologists 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Library colleagues 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Professionals beyond the university </a:t>
            </a:r>
          </a:p>
          <a:p>
            <a:pPr>
              <a:lnSpc>
                <a:spcPct val="150000"/>
              </a:lnSpc>
            </a:pPr>
            <a:r>
              <a:rPr lang="en-US" sz="3800" i="1" dirty="0"/>
              <a:t>School or college students 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112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4897F-22A6-01EC-5209-4FD4BFF0C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lessons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8156A-D577-3E71-10BF-9D10CA44C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298087"/>
            <a:ext cx="10515600" cy="3854205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/>
              <a:t>Partnership is key </a:t>
            </a:r>
          </a:p>
          <a:p>
            <a:r>
              <a:rPr lang="en-US" sz="3400" dirty="0"/>
              <a:t>One-team approach brings meaningful change </a:t>
            </a:r>
          </a:p>
          <a:p>
            <a:r>
              <a:rPr lang="en-US" sz="3400" dirty="0"/>
              <a:t>Areas of focus matter, but so do areas of neglect </a:t>
            </a:r>
          </a:p>
          <a:p>
            <a:r>
              <a:rPr lang="en-US" sz="3400" dirty="0"/>
              <a:t>Momentum is hard to maintain </a:t>
            </a:r>
          </a:p>
          <a:p>
            <a:r>
              <a:rPr lang="en-US" sz="3400" dirty="0"/>
              <a:t>Communication. Communication. Communication</a:t>
            </a:r>
          </a:p>
          <a:p>
            <a:r>
              <a:rPr lang="en-US" sz="3400" dirty="0"/>
              <a:t>Communicate up, down, and outwards! </a:t>
            </a:r>
          </a:p>
          <a:p>
            <a:r>
              <a:rPr lang="en-US" sz="3400" dirty="0"/>
              <a:t>Get support yourself</a:t>
            </a:r>
          </a:p>
          <a:p>
            <a:r>
              <a:rPr lang="en-US" sz="3400" dirty="0" err="1"/>
              <a:t>Recognise</a:t>
            </a:r>
            <a:r>
              <a:rPr lang="en-US" sz="3400" dirty="0"/>
              <a:t> the impact you can have; don’t be weighed down by it</a:t>
            </a:r>
          </a:p>
          <a:p>
            <a:r>
              <a:rPr lang="en-US" sz="3400" dirty="0"/>
              <a:t>Be honest about what’s not working well - no blame, </a:t>
            </a:r>
            <a:r>
              <a:rPr lang="en-US" sz="3400" dirty="0" err="1"/>
              <a:t>recognise</a:t>
            </a:r>
            <a:r>
              <a:rPr lang="en-US" sz="3400" dirty="0"/>
              <a:t> complexity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734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6538A-51A8-FDA4-9024-41ED4331D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0615"/>
            <a:ext cx="10515600" cy="1390215"/>
          </a:xfrm>
        </p:spPr>
        <p:txBody>
          <a:bodyPr/>
          <a:lstStyle/>
          <a:p>
            <a:r>
              <a:rPr lang="en-US" dirty="0"/>
              <a:t>Your pledge(s)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875F6-31AA-DC22-4F41-F3A221BBA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4400" dirty="0"/>
              <a:t>What will you do now to effect positive change in your context? </a:t>
            </a:r>
          </a:p>
        </p:txBody>
      </p:sp>
    </p:spTree>
    <p:extLst>
      <p:ext uri="{BB962C8B-B14F-4D97-AF65-F5344CB8AC3E}">
        <p14:creationId xmlns:p14="http://schemas.microsoft.com/office/powerpoint/2010/main" val="2799911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d5428325-b490-4bcf-9966-4c0990bd6452"/>
</p:tagLst>
</file>

<file path=ppt/theme/theme1.xml><?xml version="1.0" encoding="utf-8"?>
<a:theme xmlns:a="http://schemas.openxmlformats.org/drawingml/2006/main" name="HAU - bottom left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blue HAU - bottom left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lue HAU - bottom left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Yellow HAU - bottom left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HAU - bottom right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Dark blue HAU - bottom right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Blue HAU - bottom right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 Yellow HAU - bottom right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HAU blue master ">
  <a:themeElements>
    <a:clrScheme name="HA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ED7D31"/>
      </a:hlink>
      <a:folHlink>
        <a:srgbClr val="ED7D3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U Teaching Powerpoint Template 2023_07.pptx" id="{E7894A2A-F70B-4CD2-A559-577F3F102FB4}" vid="{6BED4BD1-371C-489C-97B2-55CD1BEF1DF7}"/>
    </a:ext>
  </a:extLst>
</a:theme>
</file>

<file path=ppt/theme/theme10.xml><?xml version="1.0" encoding="utf-8"?>
<a:theme xmlns:a="http://schemas.openxmlformats.org/drawingml/2006/main" name="HAU white master">
  <a:themeElements>
    <a:clrScheme name="HA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ED7D31"/>
      </a:hlink>
      <a:folHlink>
        <a:srgbClr val="ED7D31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U Teaching Powerpoint Template 2023_07.pptx" id="{E7894A2A-F70B-4CD2-A559-577F3F102FB4}" vid="{A8C4023C-77F6-486F-A862-DEC83805FB45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BD40CA187FB94598A1D2DE2302C188" ma:contentTypeVersion="14" ma:contentTypeDescription="Create a new document." ma:contentTypeScope="" ma:versionID="26fbfee5caa9a1bffe821f74749419bc">
  <xsd:schema xmlns:xsd="http://www.w3.org/2001/XMLSchema" xmlns:xs="http://www.w3.org/2001/XMLSchema" xmlns:p="http://schemas.microsoft.com/office/2006/metadata/properties" xmlns:ns3="a54d489d-ebab-4873-9db5-a880a7ab23f7" xmlns:ns4="4b0f3f8d-0d0d-4ab7-87c0-04e552aa6829" targetNamespace="http://schemas.microsoft.com/office/2006/metadata/properties" ma:root="true" ma:fieldsID="55abc3bd73e876769935b4493f0270f4" ns3:_="" ns4:_="">
    <xsd:import namespace="a54d489d-ebab-4873-9db5-a880a7ab23f7"/>
    <xsd:import namespace="4b0f3f8d-0d0d-4ab7-87c0-04e552aa682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4d489d-ebab-4873-9db5-a880a7ab23f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f3f8d-0d0d-4ab7-87c0-04e552aa6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A9C856-8090-4133-9140-38B3CDD58C1E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4b0f3f8d-0d0d-4ab7-87c0-04e552aa6829"/>
    <ds:schemaRef ds:uri="a54d489d-ebab-4873-9db5-a880a7ab23f7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1945987-94C8-4646-9280-6C15B3D529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4d489d-ebab-4873-9db5-a880a7ab23f7"/>
    <ds:schemaRef ds:uri="4b0f3f8d-0d0d-4ab7-87c0-04e552aa68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7C2D8F-A68F-48CC-B21E-89A2D748D3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2166</TotalTime>
  <Words>677</Words>
  <Application>Microsoft Macintosh PowerPoint</Application>
  <PresentationFormat>Widescreen</PresentationFormat>
  <Paragraphs>115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Calibri</vt:lpstr>
      <vt:lpstr>HAU - bottom left logo</vt:lpstr>
      <vt:lpstr>Dark blue HAU - bottom left logo</vt:lpstr>
      <vt:lpstr>Blue HAU - bottom left logo</vt:lpstr>
      <vt:lpstr>Yellow HAU - bottom left logo</vt:lpstr>
      <vt:lpstr>HAU - bottom right logo</vt:lpstr>
      <vt:lpstr>Dark blue HAU - bottom right logo</vt:lpstr>
      <vt:lpstr>Blue HAU - bottom right logo</vt:lpstr>
      <vt:lpstr> Yellow HAU - bottom right logo</vt:lpstr>
      <vt:lpstr>HAU blue master </vt:lpstr>
      <vt:lpstr>HAU white master</vt:lpstr>
      <vt:lpstr>Leading Strategic Change in Assessment</vt:lpstr>
      <vt:lpstr>This session (9.20-10.40)   </vt:lpstr>
      <vt:lpstr>Leadership matters – shared experience   </vt:lpstr>
      <vt:lpstr>Leading Institutional change in assessment and feedback policy and practice</vt:lpstr>
      <vt:lpstr>External forces: my experience of changing landscape</vt:lpstr>
      <vt:lpstr>‘Letting go’ on assessment – maybe, but constraints &amp; Departmental attitudes</vt:lpstr>
      <vt:lpstr>Ripple effect: Authentic assessment – is valuable, particularly for work-based apprentices  (distance learners). </vt:lpstr>
      <vt:lpstr>Q1 </vt:lpstr>
      <vt:lpstr>Possible ideas  </vt:lpstr>
      <vt:lpstr>Q2</vt:lpstr>
      <vt:lpstr>Implementation  </vt:lpstr>
      <vt:lpstr>Q3 </vt:lpstr>
      <vt:lpstr>Q4 Bonus </vt:lpstr>
      <vt:lpstr>Implementation- one team </vt:lpstr>
      <vt:lpstr>Process lessons  </vt:lpstr>
      <vt:lpstr>Your pledge(s) </vt:lpstr>
    </vt:vector>
  </TitlesOfParts>
  <Company>Harper Adams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title. Arial bold.</dc:title>
  <dc:creator>Jaclyn Green</dc:creator>
  <cp:lastModifiedBy>Lydia Arnold</cp:lastModifiedBy>
  <cp:revision>238</cp:revision>
  <dcterms:created xsi:type="dcterms:W3CDTF">2018-01-08T15:36:20Z</dcterms:created>
  <dcterms:modified xsi:type="dcterms:W3CDTF">2025-06-19T07:22:51Z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0x010100D0BD40CA187FB94598A1D2DE2302C188</vt:lpwstr>
  </property>
  <property fmtid="{D5CDD505-2E9C-101B-9397-08002B2CF9AE}" pid="3" name="_dlc_DocIdItemGuid">
    <vt:lpwstr>85121ed1-c3bb-42b6-8bb4-e78062520588</vt:lpwstr>
  </property>
</Properties>
</file>